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46" r:id="rId2"/>
    <p:sldId id="34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48" r:id="rId31"/>
    <p:sldId id="350" r:id="rId32"/>
    <p:sldId id="352" r:id="rId33"/>
    <p:sldId id="289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312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34" r:id="rId66"/>
    <p:sldId id="339" r:id="rId67"/>
    <p:sldId id="336" r:id="rId68"/>
    <p:sldId id="338" r:id="rId69"/>
    <p:sldId id="340" r:id="rId70"/>
    <p:sldId id="341" r:id="rId71"/>
    <p:sldId id="342" r:id="rId72"/>
    <p:sldId id="349" r:id="rId73"/>
    <p:sldId id="351" r:id="rId74"/>
    <p:sldId id="353" r:id="rId75"/>
  </p:sldIdLst>
  <p:sldSz cx="12192000" cy="6858000"/>
  <p:notesSz cx="6858000" cy="9945688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B0252F6-D29C-4B87-B7E6-C97E867C5890}">
          <p14:sldIdLst>
            <p14:sldId id="346"/>
            <p14:sldId id="34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ARABE" id="{A70AEB62-51C7-4500-B4DA-D1191E297019}">
          <p14:sldIdLst>
            <p14:sldId id="314"/>
            <p14:sldId id="315"/>
            <p14:sldId id="316"/>
            <p14:sldId id="317"/>
            <p14:sldId id="318"/>
            <p14:sldId id="319"/>
            <p14:sldId id="320"/>
            <p14:sldId id="348"/>
            <p14:sldId id="350"/>
            <p14:sldId id="352"/>
          </p14:sldIdLst>
        </p14:section>
        <p14:section name="CHINOIS" id="{9694BE97-D9D9-4C73-B069-418EE4B1CDCB}">
          <p14:sldIdLst/>
        </p14:section>
        <p14:section name="ESPAGNOL" id="{5FE013DD-F648-4AF4-97D9-88336D607A4C}">
          <p14:sldIdLst>
            <p14:sldId id="289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ITALIEN" id="{44DD0D8C-9422-49F1-A356-AEE803BE98B8}">
          <p14:sldIdLst>
            <p14:sldId id="312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PORTUGAIS" id="{C2A638BA-31AA-4C68-BE31-1DD8DF98EB5A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</p14:sldIdLst>
        </p14:section>
        <p14:section name="Russe" id="{CD2D1AE9-0FC9-4D99-8F3D-7AAED93B5EE2}">
          <p14:sldIdLst>
            <p14:sldId id="334"/>
            <p14:sldId id="339"/>
            <p14:sldId id="336"/>
            <p14:sldId id="338"/>
            <p14:sldId id="340"/>
            <p14:sldId id="341"/>
            <p14:sldId id="342"/>
            <p14:sldId id="349"/>
            <p14:sldId id="351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199" autoAdjust="0"/>
  </p:normalViewPr>
  <p:slideViewPr>
    <p:cSldViewPr>
      <p:cViewPr varScale="1">
        <p:scale>
          <a:sx n="33" d="100"/>
          <a:sy n="33" d="100"/>
        </p:scale>
        <p:origin x="4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1A517-B900-47D7-B516-8DA12EECD98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7109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447109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232-92AA-4DCD-9A4E-E415FB52D2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508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3742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3742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409716-E5FA-43B2-8D2F-38713A55BAFD}" type="datetimeFigureOut">
              <a:rPr lang="fr-FR"/>
              <a:t>27/03/2024</a:t>
            </a:fld>
            <a:endParaRPr lang="fr-FR"/>
          </a:p>
        </p:txBody>
      </p:sp>
      <p:sp>
        <p:nvSpPr>
          <p:cNvPr id="6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90625" y="931863"/>
            <a:ext cx="4476750" cy="251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3589772"/>
            <a:ext cx="5486400" cy="29370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7085008"/>
            <a:ext cx="2971800" cy="3742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7085008"/>
            <a:ext cx="2971800" cy="3742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DFF5DB-EC3D-4EA0-BA72-DFF41EA5BD4F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15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83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de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23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de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1ère,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fourni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les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IA-IPR de LVE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transmettre ces résultats.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97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25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530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anglais.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anglais.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anglais.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anglais.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anglais.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anglais.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28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33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de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653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de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 :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A présente 7 équipes en anglais.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B présente 4 équipes en anglais.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C présente 6 équipes en anglais.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6 équipes ont été éliminées à l’issue de la 4ème manche.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6 équipes sont éliminées à l’issue de cette manche.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reste 5 équipes en anglais, tous collèges confondus, pour la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dernière manche.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 + 4 + 6 = 17 / 17 – 6 – 6 = 5, le compte est bon)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A présente 3 équipes en anglais.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B présente 5 équipes en anglais.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C présente 2 équipes en anglais.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2 équipes ont été éliminées à l’issue de la 4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3 équipes sont éliminées à l’issue de cette manche.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reste 5 équipes en anglais, tous collèges confondus, pour la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dernière manche.</a:t>
            </a: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81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Distribuer une version papier des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inconnus. Laisser entre 10 et 15 minutes à chaque équipe pour lire, s’entraîner et se répartir les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Veiller à ce que chaque élève passe une fois. 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55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 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78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83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1ère,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 fourni par les IA-IPR de LVE pour transmettre ces résultats.</a:t>
            </a: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79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FF5DB-EC3D-4EA0-BA72-DFF41EA5BD4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342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de ne pas éliminer d’équipe à l'issue de cette manche. </a:t>
            </a:r>
            <a:b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faut surtout veiller à ce qu’il n’y ait pas plus de 5 équipes par langue pour la manche 6 et ce, pour des questions d’organisation.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de ne pas éliminer d’équipe à l'issue de cette manche. </a:t>
            </a:r>
            <a:b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faut surtout veiller à ce qu’il n’y ait pas plus de 5 équipes par langue pour la manche et ce, pour des questions d’organisation.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Distribuer</a:t>
            </a:r>
            <a:r>
              <a:rPr lang="fr-FR" b="1" baseline="0" dirty="0">
                <a:solidFill>
                  <a:srgbClr val="FF0000"/>
                </a:solidFill>
              </a:rPr>
              <a:t> une version papier des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 inconnus. Laisser entre 10 et 15 minutes à chaque équipe pour lire, s’entraîner et se répartir les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. Veiller à ce que chaque élève passe une fois. </a:t>
            </a: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du jury communiquent les notes à la personne qui saisit les résultats sur un fichier Excel.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24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03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683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de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 fourni par les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IA-IPR de LVE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transmettre ces résultats.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068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11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821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virelangue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espagnol.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espagnol.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espagnol.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90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Ces </a:t>
            </a:r>
            <a:r>
              <a:rPr lang="fr-FR" b="0" dirty="0" err="1">
                <a:solidFill>
                  <a:srgbClr val="FF0000"/>
                </a:solidFill>
              </a:rPr>
              <a:t>virelangues</a:t>
            </a:r>
            <a:r>
              <a:rPr lang="fr-FR" b="0" dirty="0">
                <a:solidFill>
                  <a:srgbClr val="FF0000"/>
                </a:solidFill>
              </a:rPr>
              <a:t>  supplémentaires peuvent être travaillés en classe. Ils peuvent être utilisés dans 2 cas.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cas </a:t>
            </a:r>
            <a:r>
              <a:rPr lang="fr-FR" dirty="0"/>
              <a:t>:  il faut départager 2 équipes ex-aequo.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cas </a:t>
            </a:r>
            <a:r>
              <a:rPr lang="fr-FR" dirty="0"/>
              <a:t>: vous avez beaucoup d’équipes et vous ne souhaitez pas éliminer trop d’équipes à l’issue de chaque manche. </a:t>
            </a:r>
            <a:br>
              <a:rPr lang="fr-FR" dirty="0"/>
            </a:br>
            <a:r>
              <a:rPr lang="fr-FR" dirty="0"/>
              <a:t>Si vous avez 20 équipes d’une même langue, cela oblige à éliminer 4 voire 5 équipes à la fin de chaque manche.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918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887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926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espagnol.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espagnol.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ont été éliminées à l’issue de la 4ème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espagnol,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espagnol.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espagnol.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ont été éliminées à l’issue de la 4</a:t>
            </a:r>
            <a:r>
              <a:rPr lang="fr-FR" baseline="30000" dirty="0"/>
              <a:t>ème</a:t>
            </a:r>
            <a:r>
              <a:rPr lang="fr-FR" dirty="0"/>
              <a:t>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3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espagnol,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365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Ces </a:t>
            </a:r>
            <a:r>
              <a:rPr lang="fr-FR" b="0" dirty="0" err="1">
                <a:solidFill>
                  <a:srgbClr val="FF0000"/>
                </a:solidFill>
              </a:rPr>
              <a:t>virelangues</a:t>
            </a:r>
            <a:r>
              <a:rPr lang="fr-FR" b="0" dirty="0">
                <a:solidFill>
                  <a:srgbClr val="FF0000"/>
                </a:solidFill>
              </a:rPr>
              <a:t>  supplémentaires peuvent être travaillés en classe. Ils peuvent être utilisés dans 2 cas.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cas </a:t>
            </a:r>
            <a:r>
              <a:rPr lang="fr-FR" dirty="0"/>
              <a:t>:  il faut départager 2 équipes ex-aequo.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cas </a:t>
            </a:r>
            <a:r>
              <a:rPr lang="fr-FR" dirty="0"/>
              <a:t>: vous avez beaucoup d’équipes et vous ne souhaitez pas éliminer trop d’équipes à l’issue de chaque manche. </a:t>
            </a:r>
            <a:br>
              <a:rPr lang="fr-FR" dirty="0"/>
            </a:br>
            <a:r>
              <a:rPr lang="fr-FR" dirty="0"/>
              <a:t>Si vous avez 20 équipes d’une même langue, cela oblige à éliminer 4 voire 5 équipes à la fin de chaque manche.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5775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Distribuer une version papier des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inconnus. Laisser entre 10 et 15 minutes à chaque équipe pour lire, s’entraîner et se répartir les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Veiller à ce que chaque élève passe une fois. 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37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virelangue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67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69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 fourni par les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IA-IPR de LVE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transmettre ces résultats.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602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6590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667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italien.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italien.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italien.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italien.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italien.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italien.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4432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3834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051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virelangue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classe, il est donc connu des élèves.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l’issue de cette manche, une ou plusieurs équipes sont éliminées.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nombre d’équipes éliminées est en fonction du nombre d’équipes engagées. Faire en sorte qu’il y ait 5 équipes par langue pour la dernière manche.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 :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A présente 7 équipes en italien.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B présente 4 équipes en italien.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collège C présente 6 équipes en italien.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équipes ont été éliminées à l’issue de la 4ème manche.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équipes sont éliminées à l’issue de cette manche.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reste 5 équipes en italien, tous collèges confondus, pour la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dernière manche.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 + 4 + 6 = 17 / 17 – 6 – 6 = 5, le compte est bon)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773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</a:t>
            </a:r>
            <a:r>
              <a:rPr lang="fr-FR" b="1" u="sng" dirty="0">
                <a:solidFill>
                  <a:srgbClr val="FF0000"/>
                </a:solidFill>
              </a:rPr>
              <a:t>n’a pas été travaillé en classe </a:t>
            </a:r>
            <a:r>
              <a:rPr lang="fr-FR" b="0" dirty="0">
                <a:solidFill>
                  <a:srgbClr val="FF0000"/>
                </a:solidFill>
              </a:rPr>
              <a:t>; il est donc inconnu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669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</a:t>
            </a:r>
            <a:r>
              <a:rPr lang="fr-FR" b="1" u="sng" dirty="0">
                <a:solidFill>
                  <a:srgbClr val="FF0000"/>
                </a:solidFill>
              </a:rPr>
              <a:t>n’a pas été travaillé en classe </a:t>
            </a:r>
            <a:r>
              <a:rPr lang="fr-FR" b="0" dirty="0">
                <a:solidFill>
                  <a:srgbClr val="FF0000"/>
                </a:solidFill>
              </a:rPr>
              <a:t>; il est donc inconnu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24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allemand.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allemand.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 </a:t>
            </a:r>
            <a:r>
              <a:rPr lang="fr-FR" dirty="0">
                <a:solidFill>
                  <a:schemeClr val="accent6"/>
                </a:solidFill>
              </a:rPr>
              <a:t>6 </a:t>
            </a:r>
            <a:r>
              <a:rPr lang="fr-FR" dirty="0"/>
              <a:t>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allemand.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027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</a:t>
            </a:r>
            <a:r>
              <a:rPr lang="fr-FR" b="1" u="sng" dirty="0">
                <a:solidFill>
                  <a:srgbClr val="FF0000"/>
                </a:solidFill>
              </a:rPr>
              <a:t>n’a pas été travaillé en classe </a:t>
            </a:r>
            <a:r>
              <a:rPr lang="fr-FR" b="0" dirty="0">
                <a:solidFill>
                  <a:srgbClr val="FF0000"/>
                </a:solidFill>
              </a:rPr>
              <a:t>; il est donc inconnu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les résultats permettent de classer les 5 équipes restantes langue par langue.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1130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tirage au sort pour déterminer l’ordre de passage (établissement par établissement).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9139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7337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virelangue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de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portugais.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portugais.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portugais.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095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590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5004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portugais.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portugais.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ont été éliminées à l’issue de la 4ème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portugais,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</a:t>
            </a:r>
            <a:br>
              <a:rPr lang="fr-FR" dirty="0"/>
            </a:b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 + 4 + 6 = 17 / 17 – 6 – 6 = 5, le compte est bon)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portugais.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portugais.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ont été éliminées à l’issue de la 4</a:t>
            </a:r>
            <a:r>
              <a:rPr lang="fr-FR" baseline="30000" dirty="0"/>
              <a:t>ème</a:t>
            </a:r>
            <a:r>
              <a:rPr lang="fr-FR" dirty="0"/>
              <a:t>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3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portugais,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6243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Distribuer une version papier des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inconnus. Laisser entre 10 et 15 minutes à chaque équipe pour lire, s’entraîner et se répartir les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Veiller à ce que chaque élève passe une fois. 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5904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</a:t>
            </a:r>
            <a:r>
              <a:rPr lang="fr-FR" b="1" u="sng" dirty="0">
                <a:solidFill>
                  <a:srgbClr val="FF0000"/>
                </a:solidFill>
              </a:rPr>
              <a:t>n’a pas été travaillé en classe </a:t>
            </a:r>
            <a:r>
              <a:rPr lang="fr-FR" b="0" dirty="0">
                <a:solidFill>
                  <a:srgbClr val="FF0000"/>
                </a:solidFill>
              </a:rPr>
              <a:t>; il est donc inconnu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7973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 fourni par les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IA-IPR de LVE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transmettre ces résultats.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350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 ;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L’enseignant référent pour votre bassin procédera à un </a:t>
            </a:r>
            <a:r>
              <a:rPr lang="fr-FR" b="1" u="sng" dirty="0">
                <a:solidFill>
                  <a:srgbClr val="FF0000"/>
                </a:solidFill>
              </a:rPr>
              <a:t>nouveau</a:t>
            </a:r>
            <a:r>
              <a:rPr lang="fr-FR" dirty="0">
                <a:solidFill>
                  <a:srgbClr val="FF0000"/>
                </a:solidFill>
              </a:rPr>
              <a:t> tirage au sort pour déterminer l’ordre de passage (établissement par établissement).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>
                <a:solidFill>
                  <a:srgbClr val="FF0000"/>
                </a:solidFill>
              </a:rPr>
              <a:t>L’ordre de passage est le même pour les 3 </a:t>
            </a:r>
            <a:r>
              <a:rPr lang="fr-FR" dirty="0" err="1">
                <a:solidFill>
                  <a:srgbClr val="FF0000"/>
                </a:solidFill>
              </a:rPr>
              <a:t>virelangues</a:t>
            </a:r>
            <a:r>
              <a:rPr lang="fr-FR" dirty="0">
                <a:solidFill>
                  <a:srgbClr val="FF0000"/>
                </a:solidFill>
              </a:rPr>
              <a:t> de cette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</a:t>
            </a:r>
            <a:r>
              <a:rPr lang="fr-FR" dirty="0">
                <a:solidFill>
                  <a:schemeClr val="accent6"/>
                </a:solidFill>
              </a:rPr>
              <a:t>1</a:t>
            </a:r>
            <a:r>
              <a:rPr lang="fr-FR" baseline="30000" dirty="0">
                <a:solidFill>
                  <a:schemeClr val="accent6"/>
                </a:solidFill>
              </a:rPr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</a:t>
            </a:r>
            <a:r>
              <a:rPr lang="fr-FR" dirty="0">
                <a:solidFill>
                  <a:schemeClr val="accent6"/>
                </a:solidFill>
              </a:rPr>
              <a:t>1</a:t>
            </a:r>
            <a:r>
              <a:rPr lang="fr-FR" baseline="30000" dirty="0">
                <a:solidFill>
                  <a:schemeClr val="accent6"/>
                </a:solidFill>
              </a:rPr>
              <a:t>er </a:t>
            </a:r>
            <a:r>
              <a:rPr lang="fr-FR" dirty="0"/>
              <a:t>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6693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L’enseignant référent pour votre bassin procédera à un tirage au sort pour déterminer l’ordre de passage (établissement par établissement). </a:t>
            </a:r>
          </a:p>
          <a:p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L’ordre de passage est le même pour les 3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cette manche.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de ne pas éliminer d’équipes à l’issue de cette manche.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nombre d’équipes éliminées est en fonction du nombre d’équipes engagées.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en sorte qu’il y ait 5 équipes par langue pour la dernière manche.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 </a:t>
            </a:r>
            <a:r>
              <a:rPr lang="fr-FR" dirty="0" err="1"/>
              <a:t>virelangue</a:t>
            </a:r>
            <a:r>
              <a:rPr lang="fr-FR" dirty="0"/>
              <a:t> a été travaillé en classe ; il est donc 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Les enseignants déterminent l’ordre de passage</a:t>
            </a:r>
            <a:r>
              <a:rPr lang="fr-FR" b="1" baseline="0" dirty="0"/>
              <a:t> des équipes.</a:t>
            </a:r>
            <a:endParaRPr lang="fr-FR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</a:t>
            </a:r>
            <a:r>
              <a:rPr lang="fr-FR" baseline="0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baseline="0" dirty="0"/>
              <a:t> 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aseline="0" dirty="0"/>
              <a:t>Les membres du jury communiquent les notes à la personne qui saisit les résultats sur le fichier Excel. (fourni par les organisateurs)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de ne pas éliminer d’équipe à l'issue de cette manche. </a:t>
            </a:r>
            <a:b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faut surtout veiller à ce qu’il n’y ait pas plus de 5 équipes par langue pour la manche 6 et ce, pour des questions d’organisation.  </a:t>
            </a: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L’enseignant référent pour votre bassin procédera à un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tirage au sort pour déterminer l’ordre de passage (établissement par établissement). 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L’ordre de passage est le même pour les 3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cette manche.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classe, il est donc connu des élèves.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travaillé en classe ; il est donc connu des élèves.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L’enseignant référent pour votre bassin procédera à un tirage au sort pour déterminer l’ordre de passage (établissement par établissement). </a:t>
            </a:r>
          </a:p>
          <a:p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L’ordre de passage est le même pour les 3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virelangues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cette manche.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ainsi de suite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de ne pas éliminer d’équipe à l'issue de cette manche. </a:t>
            </a:r>
            <a:b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faut surtout veiller à ce qu’il n’y ait pas plus de 5 équipes par langue pour la manche 6 et ce, pour des questions d’organisation.  </a:t>
            </a:r>
            <a:endParaRPr lang="fr-FR" dirty="0"/>
          </a:p>
          <a:p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C6BC-6432-449C-85C2-FD3C13D86EDE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711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Distribuer</a:t>
            </a:r>
            <a:r>
              <a:rPr lang="fr-FR" b="1" baseline="0" dirty="0">
                <a:solidFill>
                  <a:srgbClr val="FF0000"/>
                </a:solidFill>
              </a:rPr>
              <a:t> une version papier des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 inconnus. Laisser entre 10 et 15 minutes à chaque équipe pour lire, s’entraîner et se répartir les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. Veiller à ce que chaque élève passe une fois. </a:t>
            </a: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du jury communiquent les notes à la personne qui saisit les résultats sur un fichier Excel.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3035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virelangue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du jury communiquent les notes à la personne qui saisit les résultats sur un fichier Excel.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2758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</a:t>
            </a:r>
            <a:r>
              <a:rPr lang="fr-FR" sz="1200" b="1" u="sng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été travaillé en classe ; il est donc inconnu des élèves.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élève de la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en utilisant les fiches d’évaluation.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élève de la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 s’avance et lit ce </a:t>
            </a:r>
            <a:r>
              <a:rPr lang="fr-FR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virelangue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façon intelligible.</a:t>
            </a:r>
            <a:b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2 membres du jury évaluent cet élève et ainsi de suite.</a:t>
            </a:r>
          </a:p>
          <a:p>
            <a:pPr lvl="0"/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jury communiquent les notes à la personne qui saisit les résultats sur un fichier Excel.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résultats permettent de classer les 5 équipes qui ont pu accéder à cette 6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manche. </a:t>
            </a:r>
          </a:p>
          <a:p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N’oubliez pas de communiquer le nom des élèves qui ont participé à ce concours et de préciser s’ils sont lauréats 1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3</a:t>
            </a:r>
            <a:r>
              <a:rPr lang="fr-FR" sz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</a:t>
            </a:r>
          </a:p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document </a:t>
            </a:r>
            <a:r>
              <a:rPr lang="fr-FR" sz="1200" b="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sera fourni par les</a:t>
            </a:r>
            <a:r>
              <a:rPr lang="fr-FR" sz="12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IA-IPR des LVE</a:t>
            </a:r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transmettre ces résultats.</a:t>
            </a:r>
            <a:endParaRPr lang="fr-FR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84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450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dirty="0">
                <a:solidFill>
                  <a:srgbClr val="FF0000"/>
                </a:solidFill>
              </a:rPr>
              <a:t>Ce </a:t>
            </a:r>
            <a:r>
              <a:rPr lang="fr-FR" b="0" dirty="0" err="1">
                <a:solidFill>
                  <a:srgbClr val="FF0000"/>
                </a:solidFill>
              </a:rPr>
              <a:t>virelangue</a:t>
            </a:r>
            <a:r>
              <a:rPr lang="fr-FR" b="0" dirty="0">
                <a:solidFill>
                  <a:srgbClr val="FF0000"/>
                </a:solidFill>
              </a:rPr>
              <a:t> a été travaillé en classe, il est donc connu des élèves.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 ce virelangue de façon intelligible.</a:t>
            </a:r>
            <a:br>
              <a:rPr lang="fr-FR" dirty="0"/>
            </a:br>
            <a:r>
              <a:rPr lang="fr-FR" dirty="0"/>
              <a:t>Les 2 membres du jury évaluent cet élève en utilisant les fiches d’évaluation.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/>
              <a:t> équipe s’avance et lit ce </a:t>
            </a:r>
            <a:r>
              <a:rPr lang="fr-FR" dirty="0" err="1"/>
              <a:t>virelangue</a:t>
            </a:r>
            <a:r>
              <a:rPr lang="fr-FR" dirty="0"/>
              <a:t> de façon intelligible.</a:t>
            </a:r>
            <a:br>
              <a:rPr lang="fr-FR" dirty="0"/>
            </a:br>
            <a:r>
              <a:rPr lang="fr-FR" dirty="0"/>
              <a:t>Les 2 membres du jury évaluent cet élève </a:t>
            </a:r>
            <a:r>
              <a:rPr lang="fr-FR" b="1" dirty="0"/>
              <a:t>et ainsi de suite</a:t>
            </a:r>
            <a:r>
              <a:rPr lang="fr-FR" dirty="0"/>
              <a:t>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dirty="0"/>
              <a:t>Les membres du jury communiquent les notes à la personne qui saisit les résultats sur un fichier Excel.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A l’issue de cette manche, une ou plusieurs équipes sont éliminées.</a:t>
            </a:r>
            <a:br>
              <a:rPr lang="fr-FR" dirty="0"/>
            </a:br>
            <a:r>
              <a:rPr lang="fr-FR" dirty="0"/>
              <a:t>Le nombre d’équipes éliminées est en fonction du nombre d’équipes engagées. Faire en sorte qu’il y ait 5 équipes par langue pour la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b="1" dirty="0"/>
              <a:t>Exemple :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A présente 7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B présente 4 équipes en allemand. 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dirty="0"/>
              <a:t>Le collège C présente 6 équipes en allemand.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strike="noStrike" dirty="0">
                <a:solidFill>
                  <a:schemeClr val="accent6"/>
                </a:solidFill>
              </a:rPr>
              <a:t>6</a:t>
            </a:r>
            <a:r>
              <a:rPr lang="fr-FR" strike="noStrike" dirty="0"/>
              <a:t> é</a:t>
            </a:r>
            <a:r>
              <a:rPr lang="fr-FR" dirty="0"/>
              <a:t>quipes ont été éliminées à l’issue de la 4ème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6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allemand,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 </a:t>
            </a:r>
            <a:r>
              <a:rPr lang="fr-FR" b="1" dirty="0">
                <a:solidFill>
                  <a:schemeClr val="accent6"/>
                </a:solidFill>
              </a:rPr>
              <a:t>(7 + 4 + 6 = 17 / 17 – 6 – 6 = 5, le compte est bon)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endParaRPr lang="fr-FR" b="1"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A présente 3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B présente 5 équipes en allemand.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defRPr/>
            </a:pPr>
            <a:r>
              <a:rPr lang="fr-FR" dirty="0"/>
              <a:t>Le collège C présente 2 équipes en allemand.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2 équipes ont été éliminées à l’issue de la 4</a:t>
            </a:r>
            <a:r>
              <a:rPr lang="fr-FR" baseline="30000" dirty="0"/>
              <a:t>ème</a:t>
            </a:r>
            <a:r>
              <a:rPr lang="fr-FR" dirty="0"/>
              <a:t>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3 équipes sont éliminées à l’issue de cette manche.</a:t>
            </a:r>
            <a:endParaRPr dirty="0"/>
          </a:p>
          <a:p>
            <a:pPr marL="171450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defRPr/>
            </a:pPr>
            <a:r>
              <a:rPr lang="fr-FR" dirty="0"/>
              <a:t>Il reste 5 équipes en allemand, tous collèges confondus, pour la 6</a:t>
            </a:r>
            <a:r>
              <a:rPr lang="fr-FR" baseline="30000" dirty="0"/>
              <a:t>ème</a:t>
            </a:r>
            <a:r>
              <a:rPr lang="fr-FR" dirty="0"/>
              <a:t> et dernière manche.</a:t>
            </a:r>
            <a:endParaRPr dirty="0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84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Ce </a:t>
            </a:r>
            <a:r>
              <a:rPr lang="fr-FR" b="1" dirty="0" err="1">
                <a:solidFill>
                  <a:srgbClr val="FF0000"/>
                </a:solidFill>
              </a:rPr>
              <a:t>virelangue</a:t>
            </a:r>
            <a:r>
              <a:rPr lang="fr-FR" b="1" dirty="0">
                <a:solidFill>
                  <a:srgbClr val="FF0000"/>
                </a:solidFill>
              </a:rPr>
              <a:t> n’a </a:t>
            </a:r>
            <a:r>
              <a:rPr lang="fr-FR" b="1" u="sng" dirty="0">
                <a:solidFill>
                  <a:srgbClr val="FF0000"/>
                </a:solidFill>
              </a:rPr>
              <a:t>pas</a:t>
            </a:r>
            <a:r>
              <a:rPr lang="fr-FR" b="1" dirty="0">
                <a:solidFill>
                  <a:srgbClr val="FF0000"/>
                </a:solidFill>
              </a:rPr>
              <a:t> été travaillé en classe</a:t>
            </a:r>
            <a:r>
              <a:rPr lang="fr-FR" b="1" baseline="0" dirty="0">
                <a:solidFill>
                  <a:srgbClr val="FF0000"/>
                </a:solidFill>
              </a:rPr>
              <a:t> ;</a:t>
            </a:r>
            <a:r>
              <a:rPr lang="fr-FR" b="1" dirty="0">
                <a:solidFill>
                  <a:srgbClr val="FF0000"/>
                </a:solidFill>
              </a:rPr>
              <a:t> il est donc inconnu des élèves.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Distribuer</a:t>
            </a:r>
            <a:r>
              <a:rPr lang="fr-FR" b="1" baseline="0" dirty="0">
                <a:solidFill>
                  <a:srgbClr val="FF0000"/>
                </a:solidFill>
              </a:rPr>
              <a:t> une version papier des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 inconnus. Laisser entre 10 et 15 minutes à chaque équipe pour lire, s’entraîner et se répartir les </a:t>
            </a:r>
            <a:r>
              <a:rPr lang="fr-FR" b="1" baseline="0" dirty="0" err="1">
                <a:solidFill>
                  <a:srgbClr val="FF0000"/>
                </a:solidFill>
              </a:rPr>
              <a:t>virelangues</a:t>
            </a:r>
            <a:r>
              <a:rPr lang="fr-FR" b="1" baseline="0" dirty="0">
                <a:solidFill>
                  <a:srgbClr val="FF0000"/>
                </a:solidFill>
              </a:rPr>
              <a:t>. Veiller à ce que chaque élève passe une fois. </a:t>
            </a:r>
            <a:endParaRPr lang="fr-FR" b="1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dirty="0"/>
              <a:t> élève de la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/>
              <a:t> équipe s’avance et lit</a:t>
            </a:r>
            <a:r>
              <a:rPr lang="fr-FR" baseline="0" dirty="0"/>
              <a:t>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en utilisant les fiches d’évaluation.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baseline="0" dirty="0">
                <a:solidFill>
                  <a:srgbClr val="FF0000"/>
                </a:solidFill>
              </a:rPr>
              <a:t> </a:t>
            </a:r>
            <a:r>
              <a:rPr lang="fr-FR" baseline="0" dirty="0"/>
              <a:t>élève de la </a:t>
            </a:r>
            <a:r>
              <a:rPr lang="fr-FR" baseline="0" dirty="0">
                <a:solidFill>
                  <a:srgbClr val="FF0000"/>
                </a:solidFill>
              </a:rPr>
              <a:t>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baseline="0" dirty="0"/>
              <a:t> équipe s’avance et lit ce </a:t>
            </a:r>
            <a:r>
              <a:rPr lang="fr-FR" baseline="0" dirty="0" err="1"/>
              <a:t>virelangue</a:t>
            </a:r>
            <a:r>
              <a:rPr lang="fr-FR" baseline="0" dirty="0"/>
              <a:t> de façon intelligible.</a:t>
            </a:r>
            <a:br>
              <a:rPr lang="fr-FR" baseline="0" dirty="0"/>
            </a:br>
            <a:r>
              <a:rPr lang="fr-FR" baseline="0" dirty="0"/>
              <a:t>Les 2 membres du jury évaluent cet élève </a:t>
            </a:r>
            <a:r>
              <a:rPr lang="fr-FR" b="1" baseline="0" dirty="0"/>
              <a:t>et ainsi de suite</a:t>
            </a:r>
            <a:r>
              <a:rPr lang="fr-FR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/>
              <a:t>Les membres de jury communiquent les notes à la personne qui saisit les résultats sur un fichier Excel.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25C6BC-6432-449C-85C2-FD3C13D86EDE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7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18BCD3-3C4C-4DBA-BD2E-B85E48FFDBA5}" type="datetimeFigureOut">
              <a:rPr lang="fr-FR"/>
              <a:t>27/03/2024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A91084-44B7-412A-A3D6-40EF964F97F6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63.xml"/><Relationship Id="rId3" Type="http://schemas.openxmlformats.org/officeDocument/2006/relationships/image" Target="../media/image1.png"/><Relationship Id="rId7" Type="http://schemas.openxmlformats.org/officeDocument/2006/relationships/slide" Target="slide30.xml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slide" Target="slide64.xml"/><Relationship Id="rId5" Type="http://schemas.openxmlformats.org/officeDocument/2006/relationships/image" Target="../media/image4.png"/><Relationship Id="rId15" Type="http://schemas.openxmlformats.org/officeDocument/2006/relationships/slide" Target="slide65.xml"/><Relationship Id="rId10" Type="http://schemas.openxmlformats.org/officeDocument/2006/relationships/image" Target="../media/image6.png"/><Relationship Id="rId4" Type="http://schemas.openxmlformats.org/officeDocument/2006/relationships/slide" Target="slide42.xml"/><Relationship Id="rId9" Type="http://schemas.openxmlformats.org/officeDocument/2006/relationships/slide" Target="slide31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09047" y="2390303"/>
            <a:ext cx="6371130" cy="1802893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Concours de virelangues</a:t>
            </a:r>
            <a:b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langues étrangères</a:t>
            </a:r>
            <a:b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Session 2024 – Manches 4-5-6</a:t>
            </a:r>
            <a:br>
              <a:rPr lang="fr-FR" sz="3600" b="1" dirty="0"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64359" y="4223095"/>
            <a:ext cx="4553278" cy="936404"/>
          </a:xfrm>
        </p:spPr>
        <p:txBody>
          <a:bodyPr anchor="ctr">
            <a:normAutofit/>
          </a:bodyPr>
          <a:lstStyle/>
          <a:p>
            <a:r>
              <a:rPr lang="fr-FR" sz="1600" dirty="0"/>
              <a:t>Organisé par les IA-IPR de LVE </a:t>
            </a:r>
            <a:br>
              <a:rPr lang="fr-FR" sz="1600" dirty="0"/>
            </a:br>
            <a:r>
              <a:rPr lang="fr-FR" sz="1600" dirty="0"/>
              <a:t>de l’académie d’Orléans-Tours</a:t>
            </a:r>
            <a:br>
              <a:rPr lang="fr-FR" sz="1600" dirty="0"/>
            </a:br>
            <a:r>
              <a:rPr lang="fr-FR" sz="1600" i="1" dirty="0"/>
              <a:t>sur une idée originale de Madame </a:t>
            </a:r>
            <a:r>
              <a:rPr lang="fr-FR" sz="1600" i="1" dirty="0" err="1"/>
              <a:t>Metivier-Liaigre</a:t>
            </a:r>
            <a:endParaRPr lang="fr-FR" sz="16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0" y="771750"/>
            <a:ext cx="41122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6179526" y="5335811"/>
            <a:ext cx="452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Diaporama de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« élèves »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5" b="8415"/>
          <a:stretch/>
        </p:blipFill>
        <p:spPr>
          <a:xfrm>
            <a:off x="7004544" y="224360"/>
            <a:ext cx="2657812" cy="2160000"/>
          </a:xfrm>
          <a:prstGeom prst="rect">
            <a:avLst/>
          </a:prstGeom>
        </p:spPr>
      </p:pic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10455499" y="5144918"/>
            <a:ext cx="1512000" cy="1512000"/>
            <a:chOff x="5478272" y="3816927"/>
            <a:chExt cx="1260000" cy="12600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9" t="10575" r="33661" b="49072"/>
            <a:stretch/>
          </p:blipFill>
          <p:spPr>
            <a:xfrm>
              <a:off x="5478272" y="3816927"/>
              <a:ext cx="1260000" cy="1260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 rot="21070011">
              <a:off x="5652597" y="4262345"/>
              <a:ext cx="911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Lycée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69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203D63-1ED4-309A-6F66-983F5264C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060848"/>
            <a:ext cx="3492083" cy="39911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CBEB32-57CB-FB7D-5070-D34FA552353C}"/>
              </a:ext>
            </a:extLst>
          </p:cNvPr>
          <p:cNvSpPr txBox="1"/>
          <p:nvPr/>
        </p:nvSpPr>
        <p:spPr>
          <a:xfrm>
            <a:off x="515380" y="3394692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Im Potsdamer Boxclub boxt der Potsdamer Postbusboss.</a:t>
            </a:r>
            <a:endParaRPr lang="fr-FR" sz="4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15480" y="241299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EF29F7-DC5A-7F14-9F05-2C9D46FA72D0}"/>
              </a:ext>
            </a:extLst>
          </p:cNvPr>
          <p:cNvSpPr txBox="1"/>
          <p:nvPr/>
        </p:nvSpPr>
        <p:spPr>
          <a:xfrm>
            <a:off x="475374" y="2151727"/>
            <a:ext cx="72048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Ein chinesischer Chirurg schenkte seinem Chef sechs chinesische Schüsseln.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F62FF-CB7F-3C9B-28DA-299378245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16" y="3789040"/>
            <a:ext cx="4644211" cy="2623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43472" y="83225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D21F17-ACD1-B346-3F6F-E9AC29BF81E4}"/>
              </a:ext>
            </a:extLst>
          </p:cNvPr>
          <p:cNvSpPr txBox="1"/>
          <p:nvPr/>
        </p:nvSpPr>
        <p:spPr>
          <a:xfrm>
            <a:off x="428759" y="1887344"/>
            <a:ext cx="1015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Sechs Schnecken schnitten in der Schneiderei sieben schwarze Zwetschgenwecken.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6E7B72-77FC-EEA9-7801-6E496D2E2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16" y="2636912"/>
            <a:ext cx="3932031" cy="39320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1" descr="UK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13782" y="508008"/>
            <a:ext cx="3295111" cy="5219985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185333"/>
            <a:ext cx="10515600" cy="49916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 dirty="0"/>
              <a:t>   </a:t>
            </a:r>
          </a:p>
          <a:p>
            <a:pPr marL="0" indent="0" algn="ctr">
              <a:buNone/>
              <a:defRPr/>
            </a:pPr>
            <a:endParaRPr lang="fr-FR" sz="4800" b="1" dirty="0"/>
          </a:p>
          <a:p>
            <a:pPr marL="0" indent="0" algn="ctr">
              <a:buNone/>
              <a:defRPr/>
            </a:pPr>
            <a:r>
              <a:rPr lang="fr-FR" sz="4800" b="1" dirty="0"/>
              <a:t>ANGLAIS</a:t>
            </a:r>
          </a:p>
          <a:p>
            <a:pPr marL="0" indent="0">
              <a:buNone/>
              <a:defRPr/>
            </a:pPr>
            <a:endParaRPr lang="fr-FR" sz="4800" b="1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578984-77B8-E5E7-668D-C9AE1280E6BC}"/>
              </a:ext>
            </a:extLst>
          </p:cNvPr>
          <p:cNvSpPr txBox="1"/>
          <p:nvPr/>
        </p:nvSpPr>
        <p:spPr>
          <a:xfrm>
            <a:off x="623392" y="2276872"/>
            <a:ext cx="1000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Willie’s</a:t>
            </a:r>
            <a:r>
              <a:rPr lang="fr-FR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really</a:t>
            </a:r>
            <a:r>
              <a:rPr lang="fr-FR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weary</a:t>
            </a:r>
            <a:r>
              <a:rPr lang="fr-FR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. 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3" name="Image 2" descr="Weary willie hi-res stock photography and images - Alamy">
            <a:extLst>
              <a:ext uri="{FF2B5EF4-FFF2-40B4-BE49-F238E27FC236}">
                <a16:creationId xmlns:a16="http://schemas.microsoft.com/office/drawing/2014/main" id="{A8E288FA-DA2B-C199-4AB8-EABE4B245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3" y="2274235"/>
            <a:ext cx="2809905" cy="3818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24FB9D-FA05-47E8-9A23-2CB7EF6F026E}"/>
              </a:ext>
            </a:extLst>
          </p:cNvPr>
          <p:cNvSpPr/>
          <p:nvPr/>
        </p:nvSpPr>
        <p:spPr bwMode="auto">
          <a:xfrm>
            <a:off x="623392" y="2551837"/>
            <a:ext cx="8520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Bobby </a:t>
            </a:r>
            <a:r>
              <a:rPr lang="en-US" sz="3600" dirty="0" err="1">
                <a:latin typeface="Comic Sans MS" panose="030F0702030302020204" pitchFamily="66" charset="0"/>
              </a:rPr>
              <a:t>Bippy</a:t>
            </a:r>
            <a:r>
              <a:rPr lang="en-US" sz="3600" dirty="0">
                <a:latin typeface="Comic Sans MS" panose="030F0702030302020204" pitchFamily="66" charset="0"/>
              </a:rPr>
              <a:t> bought a bat.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Bobby </a:t>
            </a:r>
            <a:r>
              <a:rPr lang="en-US" sz="3600" dirty="0" err="1">
                <a:latin typeface="Comic Sans MS" panose="030F0702030302020204" pitchFamily="66" charset="0"/>
              </a:rPr>
              <a:t>Bippy</a:t>
            </a:r>
            <a:r>
              <a:rPr lang="en-US" sz="3600" dirty="0">
                <a:latin typeface="Comic Sans MS" panose="030F0702030302020204" pitchFamily="66" charset="0"/>
              </a:rPr>
              <a:t> bought a ball.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With his bat Bob banged the ball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Banged it bump against the wall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But so boldly Bobby banged it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That he burst his rubber ball.</a:t>
            </a:r>
            <a:endParaRPr lang="fr-FR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0980D2-B8EF-0A2C-BEFC-CCBBCE9A5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0376" y="2958849"/>
            <a:ext cx="2276006" cy="260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3</a:t>
            </a:r>
            <a:endParaRPr dirty="0"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9673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4000" b="1" dirty="0"/>
          </a:p>
        </p:txBody>
      </p:sp>
      <p:sp>
        <p:nvSpPr>
          <p:cNvPr id="11" name="AutoShape 2" descr="Pinky finger design 1883026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F4BDD3-5939-E023-317A-8FE5195FB2D5}"/>
              </a:ext>
            </a:extLst>
          </p:cNvPr>
          <p:cNvSpPr txBox="1"/>
          <p:nvPr/>
        </p:nvSpPr>
        <p:spPr bwMode="auto">
          <a:xfrm>
            <a:off x="335360" y="2276872"/>
            <a:ext cx="99371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many berries could a bare berry carry,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if a bare berry could carry berries?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Well they can't carry berries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(which could make you very wary)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but a bare berry carried is more scary!</a:t>
            </a:r>
            <a:endParaRPr lang="fr-F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415190-1988-23D3-B375-F18010EB3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4392" y="4653136"/>
            <a:ext cx="2386196" cy="197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87141" y="100191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759920-1233-198B-2354-3533148159F6}"/>
              </a:ext>
            </a:extLst>
          </p:cNvPr>
          <p:cNvSpPr/>
          <p:nvPr/>
        </p:nvSpPr>
        <p:spPr bwMode="auto">
          <a:xfrm>
            <a:off x="336884" y="1570148"/>
            <a:ext cx="112856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1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tree toad loved a she-toad, who lived up in a tree. / He was a three-toed tree toad, but a two-toed toad was she. / The three-toed tree toad tried to win, the two-toed she-toad's heart, / For the three-toed tree toad loved the ground, / That the two-toed tree toad trod./ But the three-toed tree toad tried in vain. / He couldn't please her whim. / From her tree toad bower, With her two-toed power / The she-toad vetoed him. </a:t>
            </a:r>
            <a:endParaRPr lang="fr-FR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E4343B-410E-BE0A-C4FC-6764EE917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7426" y="5101389"/>
            <a:ext cx="3029702" cy="20198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C018DE-2D77-AF85-BB65-387D2FD946BC}"/>
              </a:ext>
            </a:extLst>
          </p:cNvPr>
          <p:cNvSpPr txBox="1"/>
          <p:nvPr/>
        </p:nvSpPr>
        <p:spPr>
          <a:xfrm>
            <a:off x="479376" y="2151727"/>
            <a:ext cx="6336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omic Sans MS" panose="030F0702030302020204" pitchFamily="66" charset="0"/>
              </a:rPr>
              <a:t>A </a:t>
            </a:r>
            <a:r>
              <a:rPr lang="fr-FR" sz="4000" dirty="0" err="1">
                <a:latin typeface="Comic Sans MS" panose="030F0702030302020204" pitchFamily="66" charset="0"/>
              </a:rPr>
              <a:t>knapsack</a:t>
            </a:r>
            <a:r>
              <a:rPr lang="fr-FR" sz="4000" dirty="0">
                <a:latin typeface="Comic Sans MS" panose="030F0702030302020204" pitchFamily="66" charset="0"/>
              </a:rPr>
              <a:t> strap.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A strap </a:t>
            </a:r>
            <a:r>
              <a:rPr lang="fr-FR" sz="4000" dirty="0" err="1">
                <a:latin typeface="Comic Sans MS" panose="030F0702030302020204" pitchFamily="66" charset="0"/>
              </a:rPr>
              <a:t>from</a:t>
            </a:r>
            <a:r>
              <a:rPr lang="fr-FR" sz="4000" dirty="0">
                <a:latin typeface="Comic Sans MS" panose="030F0702030302020204" pitchFamily="66" charset="0"/>
              </a:rPr>
              <a:t> a </a:t>
            </a:r>
            <a:r>
              <a:rPr lang="fr-FR" sz="4000" dirty="0" err="1">
                <a:latin typeface="Comic Sans MS" panose="030F0702030302020204" pitchFamily="66" charset="0"/>
              </a:rPr>
              <a:t>knapsack</a:t>
            </a:r>
            <a:r>
              <a:rPr lang="fr-FR" sz="4000" dirty="0">
                <a:latin typeface="Comic Sans MS" panose="030F0702030302020204" pitchFamily="66" charset="0"/>
              </a:rPr>
              <a:t>.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A </a:t>
            </a:r>
            <a:r>
              <a:rPr lang="fr-FR" sz="4000" dirty="0" err="1">
                <a:latin typeface="Comic Sans MS" panose="030F0702030302020204" pitchFamily="66" charset="0"/>
              </a:rPr>
              <a:t>knapsack</a:t>
            </a:r>
            <a:r>
              <a:rPr lang="fr-FR" sz="4000" dirty="0">
                <a:latin typeface="Comic Sans MS" panose="030F0702030302020204" pitchFamily="66" charset="0"/>
              </a:rPr>
              <a:t> strap.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A strap </a:t>
            </a:r>
            <a:r>
              <a:rPr lang="fr-FR" sz="4000" dirty="0" err="1">
                <a:latin typeface="Comic Sans MS" panose="030F0702030302020204" pitchFamily="66" charset="0"/>
              </a:rPr>
              <a:t>from</a:t>
            </a:r>
            <a:r>
              <a:rPr lang="fr-FR" sz="4000" dirty="0">
                <a:latin typeface="Comic Sans MS" panose="030F0702030302020204" pitchFamily="66" charset="0"/>
              </a:rPr>
              <a:t> a </a:t>
            </a:r>
            <a:r>
              <a:rPr lang="fr-FR" sz="4000" dirty="0" err="1">
                <a:latin typeface="Comic Sans MS" panose="030F0702030302020204" pitchFamily="66" charset="0"/>
              </a:rPr>
              <a:t>knapsack</a:t>
            </a:r>
            <a:r>
              <a:rPr lang="fr-FR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Clipart - Backpack | Dessin sac à dos, Sac à dos randonnée, Démonstration">
            <a:extLst>
              <a:ext uri="{FF2B5EF4-FFF2-40B4-BE49-F238E27FC236}">
                <a16:creationId xmlns:a16="http://schemas.microsoft.com/office/drawing/2014/main" id="{A8AE8427-3C75-BAA8-9A0C-FD17681C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151727"/>
            <a:ext cx="3547839" cy="29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3FC1E9-5892-BEE8-2568-87CE423F3DEE}"/>
              </a:ext>
            </a:extLst>
          </p:cNvPr>
          <p:cNvSpPr txBox="1"/>
          <p:nvPr/>
        </p:nvSpPr>
        <p:spPr>
          <a:xfrm>
            <a:off x="479376" y="3212976"/>
            <a:ext cx="103491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omic Sans MS" panose="030F0702030302020204" pitchFamily="66" charset="0"/>
              </a:rPr>
              <a:t>George </a:t>
            </a:r>
            <a:r>
              <a:rPr lang="fr-FR" sz="4000" dirty="0" err="1">
                <a:latin typeface="Comic Sans MS" panose="030F0702030302020204" pitchFamily="66" charset="0"/>
              </a:rPr>
              <a:t>Gabs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grabs</a:t>
            </a:r>
            <a:r>
              <a:rPr lang="fr-FR" sz="4000" dirty="0">
                <a:latin typeface="Comic Sans MS" panose="030F0702030302020204" pitchFamily="66" charset="0"/>
              </a:rPr>
              <a:t> crabs,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Crabs George </a:t>
            </a:r>
            <a:r>
              <a:rPr lang="fr-FR" sz="4000" dirty="0" err="1">
                <a:latin typeface="Comic Sans MS" panose="030F0702030302020204" pitchFamily="66" charset="0"/>
              </a:rPr>
              <a:t>Gabs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grabs</a:t>
            </a:r>
            <a:r>
              <a:rPr lang="fr-FR" sz="4000" dirty="0">
                <a:latin typeface="Comic Sans MS" panose="030F0702030302020204" pitchFamily="66" charset="0"/>
              </a:rPr>
              <a:t>.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If George </a:t>
            </a:r>
            <a:r>
              <a:rPr lang="fr-FR" sz="4000" dirty="0" err="1">
                <a:latin typeface="Comic Sans MS" panose="030F0702030302020204" pitchFamily="66" charset="0"/>
              </a:rPr>
              <a:t>Gabs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grabs</a:t>
            </a:r>
            <a:r>
              <a:rPr lang="fr-FR" sz="4000" dirty="0">
                <a:latin typeface="Comic Sans MS" panose="030F0702030302020204" pitchFamily="66" charset="0"/>
              </a:rPr>
              <a:t> crabs,</a:t>
            </a:r>
          </a:p>
          <a:p>
            <a:r>
              <a:rPr lang="fr-FR" sz="4000" dirty="0" err="1">
                <a:latin typeface="Comic Sans MS" panose="030F0702030302020204" pitchFamily="66" charset="0"/>
              </a:rPr>
              <a:t>Where</a:t>
            </a:r>
            <a:r>
              <a:rPr lang="fr-FR" sz="4000" dirty="0">
                <a:latin typeface="Comic Sans MS" panose="030F0702030302020204" pitchFamily="66" charset="0"/>
              </a:rPr>
              <a:t> are the crabs George </a:t>
            </a:r>
            <a:r>
              <a:rPr lang="fr-FR" sz="4000" dirty="0" err="1">
                <a:latin typeface="Comic Sans MS" panose="030F0702030302020204" pitchFamily="66" charset="0"/>
              </a:rPr>
              <a:t>Gabs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grabs</a:t>
            </a:r>
            <a:r>
              <a:rPr lang="fr-FR" sz="4000" dirty="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F94306-EB4D-8D1E-B36E-7712632E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224" y="1970150"/>
            <a:ext cx="2716299" cy="27528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8838899" y="606062"/>
            <a:ext cx="3060000" cy="82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" y="641707"/>
            <a:ext cx="41122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e 4"/>
          <p:cNvGrpSpPr/>
          <p:nvPr/>
        </p:nvGrpSpPr>
        <p:grpSpPr>
          <a:xfrm>
            <a:off x="8938801" y="660062"/>
            <a:ext cx="2960098" cy="720000"/>
            <a:chOff x="5770034" y="2827868"/>
            <a:chExt cx="2960098" cy="720000"/>
          </a:xfrm>
        </p:grpSpPr>
        <p:pic>
          <p:nvPicPr>
            <p:cNvPr id="12" name="Image 11" descr="espagnol.pn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034" y="2827868"/>
              <a:ext cx="454500" cy="72000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6570133" y="2827868"/>
              <a:ext cx="2159999" cy="72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6" action="ppaction://hlinksldjump"/>
                </a:rPr>
                <a:t>ESPAGNOL</a:t>
              </a:r>
              <a:endParaRPr lang="fr-FR" sz="3200" dirty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8809469" y="2243091"/>
            <a:ext cx="3089430" cy="828000"/>
            <a:chOff x="8737471" y="2177328"/>
            <a:chExt cx="3089430" cy="828000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8737471" y="2177328"/>
              <a:ext cx="3060000" cy="828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italien.png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802" y="2264427"/>
              <a:ext cx="454500" cy="7200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9666901" y="2231328"/>
              <a:ext cx="2160000" cy="72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7" action="ppaction://hlinksldjump"/>
                </a:rPr>
                <a:t>ITALIEN</a:t>
              </a:r>
              <a:endParaRPr lang="fr-FR" sz="3200" dirty="0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8838899" y="3880120"/>
            <a:ext cx="3060000" cy="828000"/>
            <a:chOff x="8838899" y="3803278"/>
            <a:chExt cx="3060000" cy="828000"/>
          </a:xfrm>
        </p:grpSpPr>
        <p:sp>
          <p:nvSpPr>
            <p:cNvPr id="37" name="Rectangle à coins arrondis 36"/>
            <p:cNvSpPr/>
            <p:nvPr/>
          </p:nvSpPr>
          <p:spPr>
            <a:xfrm>
              <a:off x="8838899" y="3803278"/>
              <a:ext cx="3060000" cy="828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 descr="portugal.pn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801" y="3860296"/>
              <a:ext cx="454500" cy="72000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9666901" y="3860296"/>
              <a:ext cx="2160000" cy="72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9" action="ppaction://hlinksldjump"/>
                </a:rPr>
                <a:t>PORTUGAIS</a:t>
              </a:r>
              <a:endParaRPr lang="fr-FR" sz="3200" dirty="0"/>
            </a:p>
          </p:txBody>
        </p:sp>
      </p:grpSp>
      <p:sp>
        <p:nvSpPr>
          <p:cNvPr id="35" name="Rectangle à coins arrondis 34"/>
          <p:cNvSpPr/>
          <p:nvPr/>
        </p:nvSpPr>
        <p:spPr>
          <a:xfrm>
            <a:off x="4806922" y="588062"/>
            <a:ext cx="2988000" cy="82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4806922" y="2264427"/>
            <a:ext cx="2988000" cy="82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4806922" y="3860296"/>
            <a:ext cx="2988000" cy="82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4987113" y="641707"/>
            <a:ext cx="2947824" cy="720710"/>
            <a:chOff x="5782308" y="856223"/>
            <a:chExt cx="2947824" cy="720710"/>
          </a:xfrm>
        </p:grpSpPr>
        <p:pic>
          <p:nvPicPr>
            <p:cNvPr id="10" name="Image 9" descr="germany-652967_640.png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308" y="856223"/>
              <a:ext cx="454949" cy="72071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6570134" y="874578"/>
              <a:ext cx="2159998" cy="68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11" action="ppaction://hlinksldjump"/>
                </a:rPr>
                <a:t>ALLEMAND</a:t>
              </a:r>
              <a:endParaRPr lang="fr-FR" sz="3200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987113" y="2285328"/>
            <a:ext cx="2977031" cy="720000"/>
            <a:chOff x="5753101" y="1845733"/>
            <a:chExt cx="2977031" cy="720000"/>
          </a:xfrm>
        </p:grpSpPr>
        <p:pic>
          <p:nvPicPr>
            <p:cNvPr id="11" name="Image 10" descr="UK.png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101" y="1845733"/>
              <a:ext cx="454500" cy="720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570133" y="1845733"/>
              <a:ext cx="2159999" cy="72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13" action="ppaction://hlinksldjump"/>
                </a:rPr>
                <a:t>ANGLAIS</a:t>
              </a:r>
              <a:endParaRPr lang="fr-FR" sz="3200" dirty="0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829164" y="3995521"/>
            <a:ext cx="215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hlinkClick r:id="rId6" action="ppaction://hlinksldjump"/>
              </a:rPr>
              <a:t>ARABE</a:t>
            </a:r>
            <a:endParaRPr lang="fr-FR" sz="3200" dirty="0"/>
          </a:p>
        </p:txBody>
      </p:sp>
      <p:grpSp>
        <p:nvGrpSpPr>
          <p:cNvPr id="40" name="Groupe 39"/>
          <p:cNvGrpSpPr/>
          <p:nvPr/>
        </p:nvGrpSpPr>
        <p:grpSpPr>
          <a:xfrm>
            <a:off x="8838899" y="5517150"/>
            <a:ext cx="3060000" cy="828000"/>
            <a:chOff x="8838901" y="5376906"/>
            <a:chExt cx="3060000" cy="828000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8838901" y="5376906"/>
              <a:ext cx="3060000" cy="828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666901" y="5497833"/>
              <a:ext cx="2159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hlinkClick r:id="rId15" action="ppaction://hlinksldjump"/>
                </a:rPr>
                <a:t>RUSSE</a:t>
              </a:r>
              <a:endParaRPr lang="fr-FR" sz="3200" dirty="0"/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802" y="5452174"/>
              <a:ext cx="455000" cy="720000"/>
            </a:xfrm>
            <a:prstGeom prst="rect">
              <a:avLst/>
            </a:prstGeom>
          </p:spPr>
        </p:pic>
      </p:grpSp>
      <p:grpSp>
        <p:nvGrpSpPr>
          <p:cNvPr id="41" name="Groupe 40"/>
          <p:cNvGrpSpPr/>
          <p:nvPr/>
        </p:nvGrpSpPr>
        <p:grpSpPr>
          <a:xfrm>
            <a:off x="4944357" y="3880120"/>
            <a:ext cx="580571" cy="844513"/>
            <a:chOff x="1681080" y="409891"/>
            <a:chExt cx="580571" cy="844513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548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B7B0BE-BDF3-CB5C-C16D-8B2867F947AA}"/>
              </a:ext>
            </a:extLst>
          </p:cNvPr>
          <p:cNvSpPr txBox="1"/>
          <p:nvPr/>
        </p:nvSpPr>
        <p:spPr>
          <a:xfrm>
            <a:off x="561593" y="3006815"/>
            <a:ext cx="9649072" cy="145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Which wristwatches are </a:t>
            </a:r>
            <a:br>
              <a:rPr lang="en-GB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Swiss wristwatches?              </a:t>
            </a:r>
            <a:endParaRPr lang="fr-FR" sz="4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&quot;SWISS AROUND THE CLOCK&quot; Image #0">
            <a:extLst>
              <a:ext uri="{FF2B5EF4-FFF2-40B4-BE49-F238E27FC236}">
                <a16:creationId xmlns:a16="http://schemas.microsoft.com/office/drawing/2014/main" id="{CD473A19-243C-C6B5-6981-253036486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55" y="2183217"/>
            <a:ext cx="2790602" cy="310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D467C7-9A62-AB0D-7050-C4C73BDA5831}"/>
              </a:ext>
            </a:extLst>
          </p:cNvPr>
          <p:cNvSpPr txBox="1"/>
          <p:nvPr/>
        </p:nvSpPr>
        <p:spPr>
          <a:xfrm>
            <a:off x="479376" y="2208890"/>
            <a:ext cx="993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a dog chews shoes, whose shoes does he choose?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B85E2E-DCB9-6A9A-B5F8-5F1BDF9C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3365829"/>
            <a:ext cx="4521473" cy="31431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57686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4" descr="UK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4567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67172A-6B35-DE25-A951-6045BC440812}"/>
              </a:ext>
            </a:extLst>
          </p:cNvPr>
          <p:cNvSpPr txBox="1"/>
          <p:nvPr/>
        </p:nvSpPr>
        <p:spPr>
          <a:xfrm>
            <a:off x="551384" y="2060848"/>
            <a:ext cx="9793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omic Sans MS" panose="030F0702030302020204" pitchFamily="66" charset="0"/>
              </a:rPr>
              <a:t>A </a:t>
            </a:r>
            <a:r>
              <a:rPr lang="fr-FR" sz="4000" dirty="0" err="1">
                <a:latin typeface="Comic Sans MS" panose="030F0702030302020204" pitchFamily="66" charset="0"/>
              </a:rPr>
              <a:t>skunk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sat</a:t>
            </a:r>
            <a:r>
              <a:rPr lang="fr-FR" sz="4000" dirty="0">
                <a:latin typeface="Comic Sans MS" panose="030F0702030302020204" pitchFamily="66" charset="0"/>
              </a:rPr>
              <a:t> on a </a:t>
            </a:r>
            <a:r>
              <a:rPr lang="fr-FR" sz="4000" dirty="0" err="1">
                <a:latin typeface="Comic Sans MS" panose="030F0702030302020204" pitchFamily="66" charset="0"/>
              </a:rPr>
              <a:t>stump</a:t>
            </a:r>
            <a:r>
              <a:rPr lang="fr-FR" sz="4000" dirty="0">
                <a:latin typeface="Comic Sans MS" panose="030F0702030302020204" pitchFamily="66" charset="0"/>
              </a:rPr>
              <a:t>.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The </a:t>
            </a:r>
            <a:r>
              <a:rPr lang="fr-FR" sz="4000" dirty="0" err="1">
                <a:latin typeface="Comic Sans MS" panose="030F0702030302020204" pitchFamily="66" charset="0"/>
              </a:rPr>
              <a:t>skunk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thunk</a:t>
            </a:r>
            <a:r>
              <a:rPr lang="fr-FR" sz="4000" dirty="0">
                <a:latin typeface="Comic Sans MS" panose="030F0702030302020204" pitchFamily="66" charset="0"/>
              </a:rPr>
              <a:t> the </a:t>
            </a:r>
            <a:r>
              <a:rPr lang="fr-FR" sz="4000" dirty="0" err="1">
                <a:latin typeface="Comic Sans MS" panose="030F0702030302020204" pitchFamily="66" charset="0"/>
              </a:rPr>
              <a:t>stump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stunk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</a:p>
          <a:p>
            <a:r>
              <a:rPr lang="fr-FR" sz="4000" dirty="0">
                <a:latin typeface="Comic Sans MS" panose="030F0702030302020204" pitchFamily="66" charset="0"/>
              </a:rPr>
              <a:t>and the </a:t>
            </a:r>
            <a:r>
              <a:rPr lang="fr-FR" sz="4000" dirty="0" err="1">
                <a:latin typeface="Comic Sans MS" panose="030F0702030302020204" pitchFamily="66" charset="0"/>
              </a:rPr>
              <a:t>stump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thunk</a:t>
            </a:r>
            <a:r>
              <a:rPr lang="fr-FR" sz="4000" dirty="0">
                <a:latin typeface="Comic Sans MS" panose="030F0702030302020204" pitchFamily="66" charset="0"/>
              </a:rPr>
              <a:t> the </a:t>
            </a:r>
            <a:r>
              <a:rPr lang="fr-FR" sz="4000" dirty="0" err="1">
                <a:latin typeface="Comic Sans MS" panose="030F0702030302020204" pitchFamily="66" charset="0"/>
              </a:rPr>
              <a:t>skunk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latin typeface="Comic Sans MS" panose="030F0702030302020204" pitchFamily="66" charset="0"/>
              </a:rPr>
              <a:t>stunk</a:t>
            </a:r>
            <a:r>
              <a:rPr lang="fr-FR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ED3A1B-4D7A-2231-8A02-D1C5ABA95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429" y="4437965"/>
            <a:ext cx="2505075" cy="1828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09BEEE-E872-48F7-E859-5F6285B56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399" y="4657040"/>
            <a:ext cx="2838450" cy="16097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4" y="832148"/>
            <a:ext cx="3150042" cy="50082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079456" y="2928004"/>
            <a:ext cx="190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ARABE</a:t>
            </a:r>
          </a:p>
        </p:txBody>
      </p:sp>
    </p:spTree>
    <p:extLst>
      <p:ext uri="{BB962C8B-B14F-4D97-AF65-F5344CB8AC3E}">
        <p14:creationId xmlns:p14="http://schemas.microsoft.com/office/powerpoint/2010/main" val="3244284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7686" y="260648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1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/>
          <a:stretch/>
        </p:blipFill>
        <p:spPr>
          <a:xfrm>
            <a:off x="705757" y="2471057"/>
            <a:ext cx="10781246" cy="357051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04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7488" y="145331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2909" r="4076"/>
          <a:stretch/>
        </p:blipFill>
        <p:spPr>
          <a:xfrm>
            <a:off x="544286" y="2188029"/>
            <a:ext cx="11081658" cy="385354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720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7686" y="260648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3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7" y="2380630"/>
            <a:ext cx="10794063" cy="321462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339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7686" y="260648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1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" y="2264230"/>
            <a:ext cx="11234193" cy="332014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57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7686" y="260648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492896"/>
            <a:ext cx="11338234" cy="345638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466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7686" y="260648"/>
            <a:ext cx="10349147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3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3324"/>
          <a:stretch/>
        </p:blipFill>
        <p:spPr>
          <a:xfrm>
            <a:off x="435428" y="2862943"/>
            <a:ext cx="11289671" cy="281939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72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4" descr="germany-652967_640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87332" y="856223"/>
            <a:ext cx="3285067" cy="5204062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185333"/>
            <a:ext cx="10515600" cy="49916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/>
              <a:t>   </a:t>
            </a:r>
          </a:p>
          <a:p>
            <a:pPr marL="0" indent="0" algn="ctr">
              <a:buNone/>
              <a:defRPr/>
            </a:pPr>
            <a:endParaRPr lang="fr-FR" sz="4800" b="1"/>
          </a:p>
          <a:p>
            <a:pPr marL="0" indent="0" algn="ctr">
              <a:buNone/>
              <a:defRPr/>
            </a:pPr>
            <a:r>
              <a:rPr lang="fr-FR" sz="4800" b="1"/>
              <a:t>ALLEMAND</a:t>
            </a:r>
          </a:p>
          <a:p>
            <a:pPr marL="0" indent="0">
              <a:buNone/>
              <a:defRPr/>
            </a:pPr>
            <a:endParaRPr lang="fr-FR" sz="4800" b="1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e 6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/>
          <a:stretch/>
        </p:blipFill>
        <p:spPr>
          <a:xfrm>
            <a:off x="509954" y="2276872"/>
            <a:ext cx="1119908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84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15480" y="241299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e 6"/>
          <p:cNvGrpSpPr/>
          <p:nvPr/>
        </p:nvGrpSpPr>
        <p:grpSpPr>
          <a:xfrm>
            <a:off x="1681080" y="409891"/>
            <a:ext cx="580571" cy="844513"/>
            <a:chOff x="1681080" y="409891"/>
            <a:chExt cx="580571" cy="84451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20888"/>
            <a:ext cx="11765341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77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43472" y="83225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e 6"/>
          <p:cNvGrpSpPr/>
          <p:nvPr/>
        </p:nvGrpSpPr>
        <p:grpSpPr>
          <a:xfrm>
            <a:off x="1703512" y="232468"/>
            <a:ext cx="580571" cy="844513"/>
            <a:chOff x="1681080" y="409891"/>
            <a:chExt cx="580571" cy="84451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80" y="409891"/>
              <a:ext cx="531178" cy="84451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81080" y="701342"/>
              <a:ext cx="5805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ARABE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348"/>
          <a:stretch/>
        </p:blipFill>
        <p:spPr>
          <a:xfrm>
            <a:off x="623392" y="2497015"/>
            <a:ext cx="10783815" cy="28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5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99" y="818012"/>
            <a:ext cx="3275673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185333"/>
            <a:ext cx="10515600" cy="49916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 dirty="0"/>
              <a:t>   </a:t>
            </a:r>
          </a:p>
          <a:p>
            <a:pPr marL="0" indent="0" algn="ctr">
              <a:buNone/>
              <a:defRPr/>
            </a:pPr>
            <a:endParaRPr lang="fr-FR" sz="4800" b="1" dirty="0"/>
          </a:p>
          <a:p>
            <a:pPr marL="0" indent="0" algn="ctr">
              <a:buNone/>
              <a:defRPr/>
            </a:pPr>
            <a:r>
              <a:rPr lang="fr-FR" sz="4800" b="1" dirty="0"/>
              <a:t>ESPAGNOL</a:t>
            </a:r>
          </a:p>
          <a:p>
            <a:pPr marL="0" indent="0">
              <a:buNone/>
              <a:defRPr/>
            </a:pPr>
            <a:endParaRPr lang="fr-FR" sz="4800" b="1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0B1D7F-6AF7-7620-BF5B-393D67C89A1C}"/>
              </a:ext>
            </a:extLst>
          </p:cNvPr>
          <p:cNvSpPr txBox="1"/>
          <p:nvPr/>
        </p:nvSpPr>
        <p:spPr>
          <a:xfrm>
            <a:off x="158077" y="1959443"/>
            <a:ext cx="9252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La tribu triste tritura un triste tinte,</a:t>
            </a:r>
            <a:endParaRPr lang="fr-FR" sz="36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el triste tinte que tritura la tribu triste,</a:t>
            </a:r>
            <a:endParaRPr lang="fr-FR" sz="36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es el triste tinte que la triste tribu trituró.</a:t>
            </a:r>
            <a:endParaRPr lang="fr-FR" sz="3600" dirty="0">
              <a:latin typeface="Comic Sans MS" panose="030F070203030202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C335C2-7EBE-26C4-B550-0DF7926EA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280" y="3744395"/>
            <a:ext cx="2808312" cy="265679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C31C98-E85B-033E-2F3F-9DF649A625B9}"/>
              </a:ext>
            </a:extLst>
          </p:cNvPr>
          <p:cNvSpPr txBox="1"/>
          <p:nvPr/>
        </p:nvSpPr>
        <p:spPr>
          <a:xfrm>
            <a:off x="460375" y="2132856"/>
            <a:ext cx="10820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Enfrente de Fuensanta hay una fuente de frente. </a:t>
            </a:r>
            <a:endParaRPr lang="fr-FR" sz="36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Fuensanta frunce la frente, </a:t>
            </a:r>
            <a:endParaRPr lang="fr-FR" sz="36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3600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frente a la fuente que está enfrente de frente.</a:t>
            </a:r>
            <a:endParaRPr lang="fr-FR" sz="3600" dirty="0">
              <a:latin typeface="Comic Sans MS" panose="030F070203030202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9C522A-A008-32EA-C33A-8536F1CC0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470" y="3995752"/>
            <a:ext cx="2496130" cy="2601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DE2771-A3FB-0E02-0D7D-5E447D1CE3D6}"/>
              </a:ext>
            </a:extLst>
          </p:cNvPr>
          <p:cNvSpPr/>
          <p:nvPr/>
        </p:nvSpPr>
        <p:spPr bwMode="auto">
          <a:xfrm>
            <a:off x="460374" y="1916832"/>
            <a:ext cx="82999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/>
              <a:t>Tres tristes trapecistas con tres trapos troceados hacen trampas truculentas porque suben al trapecio por trapos y no por cuerdas.</a:t>
            </a:r>
            <a:endParaRPr lang="fr-FR" sz="4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5BB917-0129-D6A9-9CF7-98C943E020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032104" y="4169355"/>
            <a:ext cx="4680520" cy="24507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667508" y="260648"/>
            <a:ext cx="9829092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Virelangue supplémentaire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81288" y="193450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4"/>
          <p:cNvSpPr>
            <a:spLocks/>
          </p:cNvSpPr>
          <p:nvPr/>
        </p:nvSpPr>
        <p:spPr bwMode="auto">
          <a:xfrm>
            <a:off x="1703512" y="148478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ZoneTexte 5"/>
          <p:cNvSpPr>
            <a:spLocks/>
          </p:cNvSpPr>
          <p:nvPr/>
        </p:nvSpPr>
        <p:spPr bwMode="auto">
          <a:xfrm>
            <a:off x="376705" y="1916832"/>
            <a:ext cx="10094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800" dirty="0">
                <a:ea typeface="Calibri"/>
                <a:cs typeface="Times New Roman"/>
              </a:rPr>
              <a:t>Erre con erre </a:t>
            </a:r>
            <a:r>
              <a:rPr lang="fr-FR" sz="4800" dirty="0" err="1">
                <a:ea typeface="Calibri"/>
                <a:cs typeface="Times New Roman"/>
              </a:rPr>
              <a:t>guitarra</a:t>
            </a:r>
            <a:r>
              <a:rPr lang="fr-FR" sz="4800" dirty="0">
                <a:ea typeface="Calibri"/>
                <a:cs typeface="Times New Roman"/>
              </a:rPr>
              <a:t>, erre con erre </a:t>
            </a:r>
            <a:r>
              <a:rPr lang="fr-FR" sz="4800" dirty="0" err="1">
                <a:ea typeface="Calibri"/>
                <a:cs typeface="Times New Roman"/>
              </a:rPr>
              <a:t>carril</a:t>
            </a:r>
            <a:r>
              <a:rPr lang="fr-FR" sz="4800" dirty="0">
                <a:ea typeface="Calibri"/>
                <a:cs typeface="Times New Roman"/>
              </a:rPr>
              <a:t>. </a:t>
            </a:r>
            <a:r>
              <a:rPr lang="fr-FR" sz="4800" dirty="0" err="1">
                <a:ea typeface="Calibri"/>
                <a:cs typeface="Times New Roman"/>
              </a:rPr>
              <a:t>Rápido</a:t>
            </a:r>
            <a:r>
              <a:rPr lang="fr-FR" sz="4800" dirty="0">
                <a:ea typeface="Calibri"/>
                <a:cs typeface="Times New Roman"/>
              </a:rPr>
              <a:t> </a:t>
            </a:r>
            <a:r>
              <a:rPr lang="fr-FR" sz="4800" dirty="0" err="1">
                <a:ea typeface="Calibri"/>
                <a:cs typeface="Times New Roman"/>
              </a:rPr>
              <a:t>ruedan</a:t>
            </a:r>
            <a:r>
              <a:rPr lang="fr-FR" sz="4800" dirty="0">
                <a:ea typeface="Calibri"/>
                <a:cs typeface="Times New Roman"/>
              </a:rPr>
              <a:t> las </a:t>
            </a:r>
            <a:r>
              <a:rPr lang="fr-FR" sz="4800" dirty="0" err="1">
                <a:ea typeface="Calibri"/>
                <a:cs typeface="Times New Roman"/>
              </a:rPr>
              <a:t>ruedas</a:t>
            </a:r>
            <a:r>
              <a:rPr lang="fr-FR" sz="4800" dirty="0">
                <a:ea typeface="Calibri"/>
                <a:cs typeface="Times New Roman"/>
              </a:rPr>
              <a:t> </a:t>
            </a:r>
            <a:r>
              <a:rPr lang="fr-FR" sz="4800" dirty="0" err="1">
                <a:ea typeface="Calibri"/>
                <a:cs typeface="Times New Roman"/>
              </a:rPr>
              <a:t>por</a:t>
            </a:r>
            <a:r>
              <a:rPr lang="fr-FR" sz="4800" dirty="0">
                <a:ea typeface="Calibri"/>
                <a:cs typeface="Times New Roman"/>
              </a:rPr>
              <a:t> los </a:t>
            </a:r>
            <a:r>
              <a:rPr lang="fr-FR" sz="4800" dirty="0" err="1">
                <a:ea typeface="Calibri"/>
                <a:cs typeface="Times New Roman"/>
              </a:rPr>
              <a:t>rieles</a:t>
            </a:r>
            <a:r>
              <a:rPr lang="fr-FR" sz="4800" dirty="0">
                <a:ea typeface="Calibri"/>
                <a:cs typeface="Times New Roman"/>
              </a:rPr>
              <a:t> </a:t>
            </a:r>
            <a:r>
              <a:rPr lang="fr-FR" sz="4800" dirty="0" err="1">
                <a:ea typeface="Calibri"/>
                <a:cs typeface="Times New Roman"/>
              </a:rPr>
              <a:t>del</a:t>
            </a:r>
            <a:r>
              <a:rPr lang="fr-FR" sz="4800" dirty="0">
                <a:ea typeface="Calibri"/>
                <a:cs typeface="Times New Roman"/>
              </a:rPr>
              <a:t> </a:t>
            </a:r>
            <a:r>
              <a:rPr lang="fr-FR" sz="4800" dirty="0" err="1">
                <a:ea typeface="Calibri"/>
                <a:cs typeface="Times New Roman"/>
              </a:rPr>
              <a:t>ferrocarril</a:t>
            </a:r>
            <a:r>
              <a:rPr lang="fr-FR" sz="4800" dirty="0">
                <a:ea typeface="Calibri"/>
                <a:cs typeface="Times New Roman"/>
              </a:rPr>
              <a:t>.</a:t>
            </a:r>
            <a:endParaRPr lang="fr-FR" sz="4800" dirty="0"/>
          </a:p>
        </p:txBody>
      </p:sp>
      <p:sp>
        <p:nvSpPr>
          <p:cNvPr id="8" name="Rectangle 2"/>
          <p:cNvSpPr/>
          <p:nvPr/>
        </p:nvSpPr>
        <p:spPr bwMode="auto">
          <a:xfrm>
            <a:off x="1384139" y="1854116"/>
            <a:ext cx="9571727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s-ES"/>
              <a:t>.</a:t>
            </a:r>
            <a:endParaRPr lang="fr-FR"/>
          </a:p>
        </p:txBody>
      </p:sp>
      <p:sp>
        <p:nvSpPr>
          <p:cNvPr id="9" name="Rectangle 6"/>
          <p:cNvSpPr/>
          <p:nvPr/>
        </p:nvSpPr>
        <p:spPr bwMode="auto">
          <a:xfrm>
            <a:off x="877824" y="2119918"/>
            <a:ext cx="8906256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0"/>
              </a:spcAft>
              <a:defRPr/>
            </a:pPr>
            <a:endParaRPr lang="fr-FR" sz="4800">
              <a:ea typeface="Calibri"/>
              <a:cs typeface="Times New Roman"/>
            </a:endParaRPr>
          </a:p>
        </p:txBody>
      </p:sp>
      <p:pic>
        <p:nvPicPr>
          <p:cNvPr id="10" name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6705" y="4680776"/>
            <a:ext cx="1371600" cy="1371600"/>
          </a:xfrm>
          <a:prstGeom prst="rect">
            <a:avLst/>
          </a:prstGeom>
        </p:spPr>
      </p:pic>
      <p:pic>
        <p:nvPicPr>
          <p:cNvPr id="11" name="Imag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58006" y="4680776"/>
            <a:ext cx="1363915" cy="1363915"/>
          </a:xfrm>
          <a:prstGeom prst="rect">
            <a:avLst/>
          </a:prstGeom>
        </p:spPr>
      </p:pic>
      <p:pic>
        <p:nvPicPr>
          <p:cNvPr id="12" name="Image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6961" y="4472538"/>
            <a:ext cx="1845564" cy="18455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03359" y="4680776"/>
            <a:ext cx="2143125" cy="20331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rcRect l="3166" t="4364" r="7260" b="3677"/>
          <a:stretch/>
        </p:blipFill>
        <p:spPr bwMode="auto">
          <a:xfrm>
            <a:off x="8778240" y="4681727"/>
            <a:ext cx="2944368" cy="213969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9" name="AutoShape 2" descr="Résultat de recherche d'images pour &quot;euros espagnols&quot;"/>
          <p:cNvSpPr>
            <a:spLocks noChangeAspect="1" noChangeArrowheads="1"/>
          </p:cNvSpPr>
          <p:nvPr/>
        </p:nvSpPr>
        <p:spPr bwMode="auto">
          <a:xfrm>
            <a:off x="460375" y="160338"/>
            <a:ext cx="272799" cy="272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AD689-8E12-6C88-54FA-6E20FF1004FD}"/>
              </a:ext>
            </a:extLst>
          </p:cNvPr>
          <p:cNvSpPr/>
          <p:nvPr/>
        </p:nvSpPr>
        <p:spPr bwMode="auto">
          <a:xfrm>
            <a:off x="291316" y="2348880"/>
            <a:ext cx="8011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María </a:t>
            </a:r>
            <a:r>
              <a:rPr lang="es-ES" sz="3600" dirty="0" err="1"/>
              <a:t>Chuzena</a:t>
            </a:r>
            <a:r>
              <a:rPr lang="es-ES" sz="3600" dirty="0"/>
              <a:t> su choza techaba,</a:t>
            </a:r>
            <a:br>
              <a:rPr lang="es-ES" sz="3600" dirty="0"/>
            </a:br>
            <a:r>
              <a:rPr lang="es-ES" sz="3600" dirty="0"/>
              <a:t> y un techador que por ahí pasaba le dijo:</a:t>
            </a:r>
            <a:endParaRPr lang="fr-FR" sz="3600" dirty="0"/>
          </a:p>
          <a:p>
            <a:r>
              <a:rPr lang="es-ES" sz="3600" dirty="0"/>
              <a:t>-María </a:t>
            </a:r>
            <a:r>
              <a:rPr lang="es-ES" sz="3600" dirty="0" err="1"/>
              <a:t>Chuzena</a:t>
            </a:r>
            <a:r>
              <a:rPr lang="es-ES" sz="3600" dirty="0"/>
              <a:t>, ¿tú techas tu choza o techas la ajena?</a:t>
            </a:r>
            <a:endParaRPr lang="fr-FR" sz="3600" dirty="0"/>
          </a:p>
          <a:p>
            <a:r>
              <a:rPr lang="es-ES" sz="3600" dirty="0"/>
              <a:t>-No techo mi choza ni techo la ajena. </a:t>
            </a:r>
            <a:br>
              <a:rPr lang="es-ES" sz="3600" dirty="0"/>
            </a:br>
            <a:r>
              <a:rPr lang="es-ES" sz="3600" dirty="0"/>
              <a:t>Yo techo la choza de María </a:t>
            </a:r>
            <a:r>
              <a:rPr lang="es-ES" sz="3600" dirty="0" err="1"/>
              <a:t>Chuzena</a:t>
            </a:r>
            <a:r>
              <a:rPr lang="es-ES" sz="3600" dirty="0"/>
              <a:t>.</a:t>
            </a:r>
            <a:endParaRPr 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DF9FDB-6195-A546-D7E3-F7EA6FAE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760295" y="2368743"/>
            <a:ext cx="3092511" cy="339645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D775A6-7B65-4F6B-EC33-60EB245A7AB2}"/>
              </a:ext>
            </a:extLst>
          </p:cNvPr>
          <p:cNvSpPr/>
          <p:nvPr/>
        </p:nvSpPr>
        <p:spPr bwMode="auto">
          <a:xfrm>
            <a:off x="301261" y="2060848"/>
            <a:ext cx="91020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Un </a:t>
            </a:r>
            <a:r>
              <a:rPr lang="es-ES" sz="4000" dirty="0" err="1"/>
              <a:t>trabalengüista</a:t>
            </a:r>
            <a:r>
              <a:rPr lang="es-ES" sz="4000" dirty="0"/>
              <a:t> muy </a:t>
            </a:r>
            <a:r>
              <a:rPr lang="es-ES" sz="4000" dirty="0" err="1"/>
              <a:t>trabalenguado</a:t>
            </a:r>
            <a:r>
              <a:rPr lang="es-ES" sz="4000" dirty="0"/>
              <a:t> creó un trabalenguas muy </a:t>
            </a:r>
            <a:r>
              <a:rPr lang="es-ES" sz="4000" dirty="0" err="1"/>
              <a:t>trabalenguoso</a:t>
            </a:r>
            <a:r>
              <a:rPr lang="es-ES" sz="4000" dirty="0"/>
              <a:t>. Ni el mejor </a:t>
            </a:r>
            <a:r>
              <a:rPr lang="es-ES" sz="4000" dirty="0" err="1"/>
              <a:t>trabalengüista</a:t>
            </a:r>
            <a:r>
              <a:rPr lang="es-ES" sz="4000" dirty="0"/>
              <a:t> ni el más </a:t>
            </a:r>
            <a:r>
              <a:rPr lang="es-ES" sz="4000" dirty="0" err="1"/>
              <a:t>trabalenguado</a:t>
            </a:r>
            <a:r>
              <a:rPr lang="es-ES" sz="4000" dirty="0"/>
              <a:t> pudo </a:t>
            </a:r>
            <a:r>
              <a:rPr lang="es-ES" sz="4000" dirty="0" err="1"/>
              <a:t>trabalengüear</a:t>
            </a:r>
            <a:r>
              <a:rPr lang="es-ES" sz="4000" dirty="0"/>
              <a:t> aquel trabalenguas tan </a:t>
            </a:r>
            <a:r>
              <a:rPr lang="es-ES" sz="4000" dirty="0" err="1"/>
              <a:t>trabalenguoso</a:t>
            </a:r>
            <a:r>
              <a:rPr lang="es-ES" sz="4000" dirty="0"/>
              <a:t>.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63F33E-DCC3-6D55-DE39-ECC916CAC3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9418022" y="4005064"/>
            <a:ext cx="2510626" cy="24401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4785B4-4295-CC9F-A667-A23F5AAAE308}"/>
              </a:ext>
            </a:extLst>
          </p:cNvPr>
          <p:cNvSpPr txBox="1"/>
          <p:nvPr/>
        </p:nvSpPr>
        <p:spPr>
          <a:xfrm>
            <a:off x="623392" y="2132856"/>
            <a:ext cx="1000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Nussknacker knacken knackige Kerne.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7D5670-D4CE-ACE1-39C2-8D820957D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942" y="3595407"/>
            <a:ext cx="4134116" cy="276074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8BAE0B-9678-C843-4DEC-91B23C566705}"/>
              </a:ext>
            </a:extLst>
          </p:cNvPr>
          <p:cNvSpPr txBox="1"/>
          <p:nvPr/>
        </p:nvSpPr>
        <p:spPr>
          <a:xfrm>
            <a:off x="172580" y="2852936"/>
            <a:ext cx="9668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Si la bruja desbruja al brujo,</a:t>
            </a:r>
            <a:endParaRPr lang="fr-FR" sz="40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y el brujo desbruja a la bruja,</a:t>
            </a:r>
            <a:endParaRPr lang="fr-FR" sz="40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y el brujo queda desbrujado</a:t>
            </a:r>
            <a:endParaRPr lang="fr-FR" sz="40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s-E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¿cómo desbruja el brujo a la bruja?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A1A7DB-E34C-9B32-D99D-50DC47C85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1772816"/>
            <a:ext cx="3096344" cy="297389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686000" y="341784"/>
            <a:ext cx="9827098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Virelangue supplémentaire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81288" y="193450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4"/>
          <p:cNvSpPr>
            <a:spLocks/>
          </p:cNvSpPr>
          <p:nvPr/>
        </p:nvSpPr>
        <p:spPr bwMode="auto">
          <a:xfrm>
            <a:off x="1703512" y="148478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ZoneTexte 5"/>
          <p:cNvSpPr>
            <a:spLocks/>
          </p:cNvSpPr>
          <p:nvPr/>
        </p:nvSpPr>
        <p:spPr bwMode="auto">
          <a:xfrm>
            <a:off x="1686000" y="1916832"/>
            <a:ext cx="878497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>
                <a:latin typeface="Comic Sans MS"/>
              </a:rPr>
              <a:t>.</a:t>
            </a:r>
            <a:endParaRPr lang="fr-FR" sz="3600">
              <a:latin typeface="Comic Sans MS"/>
            </a:endParaRPr>
          </a:p>
        </p:txBody>
      </p:sp>
      <p:sp>
        <p:nvSpPr>
          <p:cNvPr id="8" name="Rectangle 2"/>
          <p:cNvSpPr/>
          <p:nvPr/>
        </p:nvSpPr>
        <p:spPr bwMode="auto">
          <a:xfrm>
            <a:off x="1384139" y="1854116"/>
            <a:ext cx="9571727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s-ES"/>
              <a:t> </a:t>
            </a:r>
            <a:endParaRPr lang="fr-FR"/>
          </a:p>
        </p:txBody>
      </p:sp>
      <p:sp>
        <p:nvSpPr>
          <p:cNvPr id="9" name="Rectangle 6"/>
          <p:cNvSpPr/>
          <p:nvPr/>
        </p:nvSpPr>
        <p:spPr bwMode="auto">
          <a:xfrm>
            <a:off x="1536192" y="2038782"/>
            <a:ext cx="941967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s-ES_tradnl" sz="4800">
                <a:ea typeface="Calibri"/>
                <a:cs typeface="Times New Roman"/>
              </a:rPr>
              <a:t>La sucesión sucesiva de sucesos sucede sucesivamente con la sucesión del tiempo.</a:t>
            </a:r>
            <a:endParaRPr lang="fr-FR" sz="4800"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55575" y="89960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 bwMode="auto">
          <a:xfrm>
            <a:off x="460375" y="2310063"/>
            <a:ext cx="8531225" cy="900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0"/>
              </a:spcAft>
              <a:defRPr/>
            </a:pPr>
            <a:r>
              <a:rPr lang="es-ES_tradnl" sz="4800" b="1">
                <a:solidFill>
                  <a:srgbClr val="FF3300"/>
                </a:solidFill>
                <a:latin typeface="Comic Sans MS"/>
                <a:ea typeface="Times New Roman"/>
                <a:cs typeface="Arial"/>
              </a:rPr>
              <a:t> </a:t>
            </a:r>
            <a:endParaRPr lang="fr-FR" sz="4800" b="1">
              <a:solidFill>
                <a:srgbClr val="FF3300"/>
              </a:solidFill>
              <a:latin typeface="Comic Sans MS"/>
              <a:ea typeface="Times New Roman"/>
              <a:cs typeface="Times New Roman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68E6C2-EA9D-EB46-2A24-9B8E4403ED70}"/>
              </a:ext>
            </a:extLst>
          </p:cNvPr>
          <p:cNvSpPr txBox="1"/>
          <p:nvPr/>
        </p:nvSpPr>
        <p:spPr>
          <a:xfrm>
            <a:off x="155575" y="1715754"/>
            <a:ext cx="105321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Tres tristes tigres comían trigo en tres tristes platos, sentados en un trigal.</a:t>
            </a: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4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Sentados en un trigal, en tres tristes platos, comían trigo tres tristes tigres.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3B826A-5E55-39FE-9C1B-4BC615D2A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5" y="4210605"/>
            <a:ext cx="4198701" cy="224803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D74326-9ECB-C265-F022-2578C9C7A6A6}"/>
              </a:ext>
            </a:extLst>
          </p:cNvPr>
          <p:cNvSpPr txBox="1"/>
          <p:nvPr/>
        </p:nvSpPr>
        <p:spPr>
          <a:xfrm>
            <a:off x="307975" y="1844824"/>
            <a:ext cx="11044609" cy="391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la ciudad de Pamplona hay una plaza. En la plaza hay una esquina,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la esquina hay una casa. En la casa hay una pieza. En la pieza hay una cama. En la cama hay una estera. En la estera hay una barra.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la barra hay una lora.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Luego la lora a la barra, la barra a la estera, la estera a la cama, la cama a la pieza, la pieza a la casa, la casa a la esquina, la esquina a la plaza, la plaza a la ciudad de Pamplona.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1CACC0-2010-8113-2F36-36D317A84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5374290"/>
            <a:ext cx="3390900" cy="12096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548977" y="260648"/>
            <a:ext cx="10368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Résultat de recherche d'images pour &quot;dibujo pajar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8" name="Image 2" descr="espagno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7766" y="355600"/>
            <a:ext cx="545400" cy="86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44D086-AC2E-2A34-D20A-5BB1032FD5D1}"/>
              </a:ext>
            </a:extLst>
          </p:cNvPr>
          <p:cNvSpPr txBox="1"/>
          <p:nvPr/>
        </p:nvSpPr>
        <p:spPr>
          <a:xfrm>
            <a:off x="286441" y="1665100"/>
            <a:ext cx="11271250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Tengo una gallina pinta,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pipiripinta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pipirialegre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 gorda,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que tiene tres pollitos pintos,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pipiripintos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pipirialegres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 gordos.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 la gallina no hubiera sido pinta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pipiripinta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pipirialegre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 gorda,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los pollitos no hubieran sido pintos,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pipiripintos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pipirialegres</a:t>
            </a:r>
            <a:r>
              <a:rPr lang="es-E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 gordos.</a:t>
            </a:r>
            <a:endParaRPr lang="fr-FR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B5A41C-FD08-0922-F2AD-0FEA04FE2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51" y="4368138"/>
            <a:ext cx="3763297" cy="222921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4" descr="italien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29115" y="524941"/>
            <a:ext cx="3295111" cy="5219985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185333"/>
            <a:ext cx="10515600" cy="49916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/>
              <a:t>   </a:t>
            </a:r>
          </a:p>
          <a:p>
            <a:pPr marL="0" indent="0" algn="ctr">
              <a:buNone/>
              <a:defRPr/>
            </a:pPr>
            <a:endParaRPr lang="fr-FR" sz="4800" b="1"/>
          </a:p>
          <a:p>
            <a:pPr marL="0" indent="0" algn="ctr">
              <a:buNone/>
              <a:defRPr/>
            </a:pPr>
            <a:r>
              <a:rPr lang="fr-FR" sz="4800" b="1"/>
              <a:t>ITALIEN</a:t>
            </a:r>
          </a:p>
          <a:p>
            <a:pPr marL="0" indent="0">
              <a:buNone/>
              <a:defRPr/>
            </a:pPr>
            <a:endParaRPr lang="fr-FR" sz="4800" b="1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745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E51FA8-5E80-21B1-2F49-8CB97709B785}"/>
              </a:ext>
            </a:extLst>
          </p:cNvPr>
          <p:cNvSpPr/>
          <p:nvPr/>
        </p:nvSpPr>
        <p:spPr bwMode="auto">
          <a:xfrm>
            <a:off x="407366" y="2132856"/>
            <a:ext cx="83529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sz="4400" i="1" dirty="0"/>
              <a:t>Ma </a:t>
            </a:r>
            <a:r>
              <a:rPr lang="fr-FR" sz="4400" i="1" dirty="0" err="1"/>
              <a:t>fossi</a:t>
            </a:r>
            <a:r>
              <a:rPr lang="fr-FR" sz="4400" i="1" dirty="0"/>
              <a:t> tu quel </a:t>
            </a:r>
            <a:r>
              <a:rPr lang="fr-FR" sz="4400" i="1" dirty="0" err="1"/>
              <a:t>barbaro</a:t>
            </a:r>
            <a:r>
              <a:rPr lang="fr-FR" sz="4400" i="1" dirty="0"/>
              <a:t> </a:t>
            </a:r>
            <a:r>
              <a:rPr lang="fr-FR" sz="4400" i="1" dirty="0" err="1"/>
              <a:t>barbiere</a:t>
            </a:r>
            <a:r>
              <a:rPr lang="fr-FR" sz="4400" i="1" dirty="0"/>
              <a:t> </a:t>
            </a:r>
            <a:endParaRPr lang="fr-FR" sz="4400" dirty="0"/>
          </a:p>
          <a:p>
            <a:pPr fontAlgn="base"/>
            <a:r>
              <a:rPr lang="fr-FR" sz="4400" i="1" dirty="0" err="1"/>
              <a:t>che</a:t>
            </a:r>
            <a:r>
              <a:rPr lang="fr-FR" sz="4400" i="1" dirty="0"/>
              <a:t> </a:t>
            </a:r>
            <a:r>
              <a:rPr lang="fr-FR" sz="4400" i="1" dirty="0" err="1"/>
              <a:t>barbassi</a:t>
            </a:r>
            <a:r>
              <a:rPr lang="fr-FR" sz="4400" i="1" dirty="0"/>
              <a:t> </a:t>
            </a:r>
            <a:r>
              <a:rPr lang="fr-FR" sz="4400" i="1" dirty="0" err="1"/>
              <a:t>quella</a:t>
            </a:r>
            <a:r>
              <a:rPr lang="fr-FR" sz="4400" i="1" dirty="0"/>
              <a:t> barba </a:t>
            </a:r>
            <a:endParaRPr lang="fr-FR" sz="4400" dirty="0"/>
          </a:p>
          <a:p>
            <a:pPr fontAlgn="base"/>
            <a:r>
              <a:rPr lang="fr-FR" sz="4400" i="1" dirty="0" err="1"/>
              <a:t>così</a:t>
            </a:r>
            <a:r>
              <a:rPr lang="fr-FR" sz="4400" i="1" dirty="0"/>
              <a:t> </a:t>
            </a:r>
            <a:r>
              <a:rPr lang="fr-FR" sz="4400" i="1" dirty="0" err="1"/>
              <a:t>barbaramente</a:t>
            </a:r>
            <a:r>
              <a:rPr lang="fr-FR" sz="4400" i="1" dirty="0"/>
              <a:t> </a:t>
            </a:r>
            <a:endParaRPr lang="fr-FR" sz="4400" dirty="0"/>
          </a:p>
          <a:p>
            <a:pPr fontAlgn="base"/>
            <a:r>
              <a:rPr lang="fr-FR" sz="4400" i="1" dirty="0"/>
              <a:t>a piazza Barberini.</a:t>
            </a:r>
            <a:endParaRPr lang="fr-FR" sz="4400" dirty="0"/>
          </a:p>
        </p:txBody>
      </p:sp>
      <p:pic>
        <p:nvPicPr>
          <p:cNvPr id="3" name="Image 2" descr="C:\Users\fcherki\AppData\Local\Microsoft\Windows\INetCache\Content.MSO\6C1AF95B.tmp">
            <a:extLst>
              <a:ext uri="{FF2B5EF4-FFF2-40B4-BE49-F238E27FC236}">
                <a16:creationId xmlns:a16="http://schemas.microsoft.com/office/drawing/2014/main" id="{814D6B98-2A0E-755B-D9C9-AD040E81E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789040"/>
            <a:ext cx="3946485" cy="2625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B5E894-2685-A249-861E-3BB46E309FC8}"/>
              </a:ext>
            </a:extLst>
          </p:cNvPr>
          <p:cNvSpPr/>
          <p:nvPr/>
        </p:nvSpPr>
        <p:spPr bwMode="auto">
          <a:xfrm>
            <a:off x="1775353" y="1556792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fr-FR" sz="4000" i="1" dirty="0"/>
              <a:t>Ho in </a:t>
            </a:r>
            <a:r>
              <a:rPr lang="fr-FR" sz="4000" i="1" dirty="0" err="1"/>
              <a:t>tasca</a:t>
            </a:r>
            <a:r>
              <a:rPr lang="fr-FR" sz="4000" i="1" dirty="0"/>
              <a:t> l’</a:t>
            </a:r>
            <a:r>
              <a:rPr lang="fr-FR" sz="4000" i="1" dirty="0" err="1"/>
              <a:t>esca</a:t>
            </a:r>
            <a:r>
              <a:rPr lang="fr-FR" sz="4000" i="1" dirty="0"/>
              <a:t> </a:t>
            </a:r>
            <a:endParaRPr lang="fr-FR" sz="4000" dirty="0"/>
          </a:p>
          <a:p>
            <a:pPr fontAlgn="base"/>
            <a:r>
              <a:rPr lang="en-US" sz="4000" i="1" dirty="0" err="1"/>
              <a:t>ed</a:t>
            </a:r>
            <a:r>
              <a:rPr lang="en-US" sz="4000" i="1" dirty="0"/>
              <a:t> </a:t>
            </a:r>
            <a:r>
              <a:rPr lang="en-US" sz="4000" i="1" dirty="0" err="1"/>
              <a:t>esco</a:t>
            </a:r>
            <a:r>
              <a:rPr lang="en-US" sz="4000" i="1" dirty="0"/>
              <a:t> per la </a:t>
            </a:r>
            <a:r>
              <a:rPr lang="en-US" sz="4000" i="1" dirty="0" err="1"/>
              <a:t>pesca</a:t>
            </a:r>
            <a:r>
              <a:rPr lang="en-US" sz="4000" i="1" dirty="0"/>
              <a:t>, </a:t>
            </a:r>
            <a:endParaRPr lang="fr-FR" sz="4000" dirty="0"/>
          </a:p>
          <a:p>
            <a:pPr fontAlgn="base"/>
            <a:r>
              <a:rPr lang="fr-FR" sz="4000" i="1" dirty="0"/>
              <a:t>ma il </a:t>
            </a:r>
            <a:r>
              <a:rPr lang="fr-FR" sz="4000" i="1" dirty="0" err="1"/>
              <a:t>pesce</a:t>
            </a:r>
            <a:r>
              <a:rPr lang="fr-FR" sz="4000" i="1" dirty="0"/>
              <a:t> non s’</a:t>
            </a:r>
            <a:r>
              <a:rPr lang="fr-FR" sz="4000" i="1" dirty="0" err="1"/>
              <a:t>adesca</a:t>
            </a:r>
            <a:r>
              <a:rPr lang="fr-FR" sz="4000" i="1" dirty="0"/>
              <a:t>, </a:t>
            </a:r>
            <a:endParaRPr lang="fr-FR" sz="4000" dirty="0"/>
          </a:p>
          <a:p>
            <a:pPr fontAlgn="base"/>
            <a:r>
              <a:rPr lang="fr-FR" sz="4000" i="1" dirty="0"/>
              <a:t>c’è l’</a:t>
            </a:r>
            <a:r>
              <a:rPr lang="fr-FR" sz="4000" i="1" dirty="0" err="1"/>
              <a:t>acqua</a:t>
            </a:r>
            <a:r>
              <a:rPr lang="fr-FR" sz="4000" i="1" dirty="0"/>
              <a:t> </a:t>
            </a:r>
            <a:r>
              <a:rPr lang="fr-FR" sz="4000" i="1" dirty="0" err="1"/>
              <a:t>troppo</a:t>
            </a:r>
            <a:r>
              <a:rPr lang="fr-FR" sz="4000" i="1" dirty="0"/>
              <a:t> </a:t>
            </a:r>
            <a:r>
              <a:rPr lang="fr-FR" sz="4000" i="1" dirty="0" err="1"/>
              <a:t>fresca</a:t>
            </a:r>
            <a:r>
              <a:rPr lang="fr-FR" sz="4000" i="1" dirty="0"/>
              <a:t>. </a:t>
            </a:r>
            <a:endParaRPr lang="fr-FR" sz="4000" dirty="0"/>
          </a:p>
          <a:p>
            <a:pPr fontAlgn="base"/>
            <a:r>
              <a:rPr lang="fr-FR" sz="4000" i="1" dirty="0" err="1"/>
              <a:t>Convien</a:t>
            </a:r>
            <a:r>
              <a:rPr lang="fr-FR" sz="4000" i="1" dirty="0"/>
              <a:t> </a:t>
            </a:r>
            <a:r>
              <a:rPr lang="fr-FR" sz="4000" i="1" dirty="0" err="1"/>
              <a:t>che</a:t>
            </a:r>
            <a:r>
              <a:rPr lang="fr-FR" sz="4000" i="1" dirty="0"/>
              <a:t> la </a:t>
            </a:r>
            <a:r>
              <a:rPr lang="fr-FR" sz="4000" i="1" dirty="0" err="1"/>
              <a:t>finisca</a:t>
            </a:r>
            <a:r>
              <a:rPr lang="fr-FR" sz="4000" i="1" dirty="0"/>
              <a:t>, </a:t>
            </a:r>
            <a:endParaRPr lang="fr-FR" sz="4000" dirty="0"/>
          </a:p>
          <a:p>
            <a:pPr fontAlgn="base"/>
            <a:r>
              <a:rPr lang="fr-FR" sz="4000" i="1" dirty="0"/>
              <a:t>non </a:t>
            </a:r>
            <a:r>
              <a:rPr lang="fr-FR" sz="4000" i="1" dirty="0" err="1"/>
              <a:t>prenderò</a:t>
            </a:r>
            <a:r>
              <a:rPr lang="fr-FR" sz="4000" i="1" dirty="0"/>
              <a:t> </a:t>
            </a:r>
            <a:r>
              <a:rPr lang="fr-FR" sz="4000" i="1" dirty="0" err="1"/>
              <a:t>una</a:t>
            </a:r>
            <a:r>
              <a:rPr lang="fr-FR" sz="4000" i="1" dirty="0"/>
              <a:t> </a:t>
            </a:r>
            <a:r>
              <a:rPr lang="fr-FR" sz="4000" i="1" dirty="0" err="1"/>
              <a:t>lisca</a:t>
            </a:r>
            <a:r>
              <a:rPr lang="fr-FR" sz="4000" i="1" dirty="0"/>
              <a:t>! </a:t>
            </a:r>
            <a:endParaRPr lang="fr-FR" sz="4000" dirty="0"/>
          </a:p>
          <a:p>
            <a:pPr fontAlgn="base"/>
            <a:r>
              <a:rPr lang="fr-FR" sz="4000" i="1" dirty="0"/>
              <a:t>Mi </a:t>
            </a:r>
            <a:r>
              <a:rPr lang="fr-FR" sz="4000" i="1" dirty="0" err="1"/>
              <a:t>metto</a:t>
            </a:r>
            <a:r>
              <a:rPr lang="fr-FR" sz="4000" i="1" dirty="0"/>
              <a:t> in </a:t>
            </a:r>
            <a:r>
              <a:rPr lang="fr-FR" sz="4000" i="1" dirty="0" err="1"/>
              <a:t>tasca</a:t>
            </a:r>
            <a:r>
              <a:rPr lang="fr-FR" sz="4000" i="1" dirty="0"/>
              <a:t> l’</a:t>
            </a:r>
            <a:r>
              <a:rPr lang="fr-FR" sz="4000" i="1" dirty="0" err="1"/>
              <a:t>esca</a:t>
            </a:r>
            <a:r>
              <a:rPr lang="fr-FR" sz="4000" i="1" dirty="0"/>
              <a:t> </a:t>
            </a:r>
            <a:endParaRPr lang="fr-FR" sz="4000" dirty="0"/>
          </a:p>
          <a:p>
            <a:pPr fontAlgn="base"/>
            <a:r>
              <a:rPr lang="fr-FR" sz="4000" i="1" dirty="0"/>
              <a:t>e </a:t>
            </a:r>
            <a:r>
              <a:rPr lang="fr-FR" sz="4000" i="1" dirty="0" err="1"/>
              <a:t>torno</a:t>
            </a:r>
            <a:r>
              <a:rPr lang="fr-FR" sz="4000" i="1" dirty="0"/>
              <a:t> dalla </a:t>
            </a:r>
            <a:r>
              <a:rPr lang="fr-FR" sz="4000" i="1" dirty="0" err="1"/>
              <a:t>pesca</a:t>
            </a:r>
            <a:r>
              <a:rPr lang="fr-FR" sz="4000" i="1" dirty="0"/>
              <a:t>.</a:t>
            </a:r>
            <a:endParaRPr lang="fr-FR" sz="4000" dirty="0"/>
          </a:p>
        </p:txBody>
      </p:sp>
      <p:pic>
        <p:nvPicPr>
          <p:cNvPr id="3" name="Image 2" descr="C:\Users\fcherki\AppData\Local\Microsoft\Windows\INetCache\Content.MSO\A9214499.tmp">
            <a:extLst>
              <a:ext uri="{FF2B5EF4-FFF2-40B4-BE49-F238E27FC236}">
                <a16:creationId xmlns:a16="http://schemas.microsoft.com/office/drawing/2014/main" id="{75364024-959D-7E5C-4EF3-98EE666CD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334" y="2265171"/>
            <a:ext cx="3616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2346B5-6783-AEF7-2704-13E628B85128}"/>
              </a:ext>
            </a:extLst>
          </p:cNvPr>
          <p:cNvSpPr/>
          <p:nvPr/>
        </p:nvSpPr>
        <p:spPr bwMode="auto">
          <a:xfrm>
            <a:off x="767408" y="1772816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de-DE" sz="3200" i="1" dirty="0"/>
              <a:t>In </a:t>
            </a:r>
            <a:r>
              <a:rPr lang="de-DE" sz="3200" i="1" dirty="0" err="1"/>
              <a:t>un</a:t>
            </a:r>
            <a:r>
              <a:rPr lang="de-DE" sz="3200" i="1" dirty="0"/>
              <a:t> </a:t>
            </a:r>
            <a:r>
              <a:rPr lang="de-DE" sz="3200" i="1" dirty="0" err="1"/>
              <a:t>pozzo</a:t>
            </a:r>
            <a:r>
              <a:rPr lang="de-DE" sz="3200" i="1" dirty="0"/>
              <a:t> poco </a:t>
            </a:r>
            <a:r>
              <a:rPr lang="de-DE" sz="3200" i="1" dirty="0" err="1"/>
              <a:t>cupo</a:t>
            </a:r>
            <a:endParaRPr lang="fr-FR" sz="3200" dirty="0"/>
          </a:p>
          <a:p>
            <a:pPr fontAlgn="base"/>
            <a:r>
              <a:rPr lang="de-DE" sz="3200" i="1" dirty="0"/>
              <a:t>si </a:t>
            </a:r>
            <a:r>
              <a:rPr lang="de-DE" sz="3200" i="1" dirty="0" err="1"/>
              <a:t>specchio</a:t>
            </a:r>
            <a:r>
              <a:rPr lang="de-DE" sz="3200" i="1" dirty="0"/>
              <a:t>‘ </a:t>
            </a:r>
            <a:r>
              <a:rPr lang="de-DE" sz="3200" i="1" dirty="0" err="1"/>
              <a:t>una</a:t>
            </a:r>
            <a:r>
              <a:rPr lang="de-DE" sz="3200" i="1" dirty="0"/>
              <a:t> </a:t>
            </a:r>
            <a:r>
              <a:rPr lang="de-DE" sz="3200" i="1" dirty="0" err="1"/>
              <a:t>volta</a:t>
            </a:r>
            <a:r>
              <a:rPr lang="de-DE" sz="3200" i="1" dirty="0"/>
              <a:t> </a:t>
            </a:r>
            <a:r>
              <a:rPr lang="de-DE" sz="3200" i="1" dirty="0" err="1"/>
              <a:t>un</a:t>
            </a:r>
            <a:r>
              <a:rPr lang="de-DE" sz="3200" i="1" dirty="0"/>
              <a:t> </a:t>
            </a:r>
            <a:r>
              <a:rPr lang="de-DE" sz="3200" i="1" dirty="0" err="1"/>
              <a:t>lupo</a:t>
            </a:r>
            <a:r>
              <a:rPr lang="de-DE" sz="3200" i="1" dirty="0"/>
              <a:t>,</a:t>
            </a:r>
            <a:endParaRPr lang="fr-FR" sz="3200" dirty="0"/>
          </a:p>
          <a:p>
            <a:pPr fontAlgn="base"/>
            <a:r>
              <a:rPr lang="de-DE" sz="3200" i="1" dirty="0" err="1"/>
              <a:t>che</a:t>
            </a:r>
            <a:r>
              <a:rPr lang="de-DE" sz="3200" i="1" dirty="0"/>
              <a:t> </a:t>
            </a:r>
            <a:r>
              <a:rPr lang="de-DE" sz="3200" i="1" dirty="0" err="1"/>
              <a:t>nel</a:t>
            </a:r>
            <a:r>
              <a:rPr lang="de-DE" sz="3200" i="1" dirty="0"/>
              <a:t> poco </a:t>
            </a:r>
            <a:r>
              <a:rPr lang="de-DE" sz="3200" i="1" dirty="0" err="1"/>
              <a:t>cupo</a:t>
            </a:r>
            <a:r>
              <a:rPr lang="de-DE" sz="3200" i="1" dirty="0"/>
              <a:t> </a:t>
            </a:r>
            <a:r>
              <a:rPr lang="de-DE" sz="3200" i="1" dirty="0" err="1"/>
              <a:t>pozzo</a:t>
            </a:r>
            <a:endParaRPr lang="fr-FR" sz="3200" dirty="0"/>
          </a:p>
          <a:p>
            <a:pPr fontAlgn="base"/>
            <a:r>
              <a:rPr lang="de-DE" sz="3200" i="1" dirty="0" err="1"/>
              <a:t>ando</a:t>
            </a:r>
            <a:r>
              <a:rPr lang="de-DE" sz="3200" i="1" dirty="0"/>
              <a:t>‘ a </a:t>
            </a:r>
            <a:r>
              <a:rPr lang="de-DE" sz="3200" i="1" dirty="0" err="1"/>
              <a:t>battere</a:t>
            </a:r>
            <a:r>
              <a:rPr lang="de-DE" sz="3200" i="1" dirty="0"/>
              <a:t> di </a:t>
            </a:r>
            <a:r>
              <a:rPr lang="de-DE" sz="3200" i="1" dirty="0" err="1"/>
              <a:t>cozzo</a:t>
            </a:r>
            <a:endParaRPr lang="fr-FR" sz="3200" dirty="0"/>
          </a:p>
          <a:p>
            <a:pPr fontAlgn="base"/>
            <a:r>
              <a:rPr lang="de-DE" sz="3200" i="1" dirty="0" err="1"/>
              <a:t>con</a:t>
            </a:r>
            <a:r>
              <a:rPr lang="de-DE" sz="3200" i="1" dirty="0"/>
              <a:t> </a:t>
            </a:r>
            <a:r>
              <a:rPr lang="de-DE" sz="3200" i="1" dirty="0" err="1"/>
              <a:t>un</a:t>
            </a:r>
            <a:r>
              <a:rPr lang="de-DE" sz="3200" i="1" dirty="0"/>
              <a:t> </a:t>
            </a:r>
            <a:r>
              <a:rPr lang="de-DE" sz="3200" i="1" dirty="0" err="1"/>
              <a:t>cupo</a:t>
            </a:r>
            <a:r>
              <a:rPr lang="de-DE" sz="3200" i="1" dirty="0"/>
              <a:t> </a:t>
            </a:r>
            <a:r>
              <a:rPr lang="de-DE" sz="3200" i="1" dirty="0" err="1"/>
              <a:t>tonfo</a:t>
            </a:r>
            <a:r>
              <a:rPr lang="de-DE" sz="3200" i="1" dirty="0"/>
              <a:t> </a:t>
            </a:r>
            <a:r>
              <a:rPr lang="de-DE" sz="3200" i="1" dirty="0" err="1"/>
              <a:t>fioco</a:t>
            </a:r>
            <a:endParaRPr lang="fr-FR" sz="3200" dirty="0"/>
          </a:p>
          <a:p>
            <a:pPr fontAlgn="base"/>
            <a:r>
              <a:rPr lang="de-DE" sz="3200" i="1" dirty="0"/>
              <a:t>da </a:t>
            </a:r>
            <a:r>
              <a:rPr lang="de-DE" sz="3200" i="1" dirty="0" err="1"/>
              <a:t>smaltire</a:t>
            </a:r>
            <a:r>
              <a:rPr lang="de-DE" sz="3200" i="1" dirty="0"/>
              <a:t> a poco a poco</a:t>
            </a:r>
            <a:endParaRPr lang="fr-FR" sz="3200" dirty="0"/>
          </a:p>
          <a:p>
            <a:pPr fontAlgn="base"/>
            <a:r>
              <a:rPr lang="de-DE" sz="3200" i="1" dirty="0"/>
              <a:t>e </a:t>
            </a:r>
            <a:r>
              <a:rPr lang="de-DE" sz="3200" i="1" dirty="0" err="1"/>
              <a:t>credette</a:t>
            </a:r>
            <a:r>
              <a:rPr lang="de-DE" sz="3200" i="1" dirty="0"/>
              <a:t> di </a:t>
            </a:r>
            <a:r>
              <a:rPr lang="de-DE" sz="3200" i="1" dirty="0" err="1"/>
              <a:t>azzannare</a:t>
            </a:r>
            <a:endParaRPr lang="fr-FR" sz="3200" dirty="0"/>
          </a:p>
          <a:p>
            <a:pPr fontAlgn="base"/>
            <a:r>
              <a:rPr lang="de-DE" sz="3200" i="1" dirty="0" err="1"/>
              <a:t>un</a:t>
            </a:r>
            <a:r>
              <a:rPr lang="de-DE" sz="3200" i="1" dirty="0"/>
              <a:t> feroce </a:t>
            </a:r>
            <a:r>
              <a:rPr lang="de-DE" sz="3200" i="1" dirty="0" err="1"/>
              <a:t>suo</a:t>
            </a:r>
            <a:r>
              <a:rPr lang="de-DE" sz="3200" i="1" dirty="0"/>
              <a:t> </a:t>
            </a:r>
            <a:r>
              <a:rPr lang="de-DE" sz="3200" i="1" dirty="0" err="1"/>
              <a:t>compare</a:t>
            </a:r>
            <a:r>
              <a:rPr lang="de-DE" sz="3200" i="1" dirty="0"/>
              <a:t>;</a:t>
            </a:r>
            <a:endParaRPr lang="fr-FR" sz="3200" dirty="0"/>
          </a:p>
          <a:p>
            <a:pPr fontAlgn="base"/>
            <a:r>
              <a:rPr lang="de-DE" sz="3200" i="1" dirty="0" err="1"/>
              <a:t>ma</a:t>
            </a:r>
            <a:r>
              <a:rPr lang="de-DE" sz="3200" i="1" dirty="0"/>
              <a:t> </a:t>
            </a:r>
            <a:r>
              <a:rPr lang="de-DE" sz="3200" i="1" dirty="0" err="1"/>
              <a:t>rimase</a:t>
            </a:r>
            <a:r>
              <a:rPr lang="de-DE" sz="3200" i="1" dirty="0"/>
              <a:t> brutto e </a:t>
            </a:r>
            <a:r>
              <a:rPr lang="de-DE" sz="3200" i="1" dirty="0" err="1"/>
              <a:t>cupo</a:t>
            </a:r>
            <a:endParaRPr lang="fr-FR" sz="3200" dirty="0"/>
          </a:p>
          <a:p>
            <a:r>
              <a:rPr lang="de-DE" sz="3200" i="1" dirty="0" err="1"/>
              <a:t>il</a:t>
            </a:r>
            <a:r>
              <a:rPr lang="de-DE" sz="3200" i="1" dirty="0"/>
              <a:t> feroce </a:t>
            </a:r>
            <a:r>
              <a:rPr lang="de-DE" sz="3200" i="1" dirty="0" err="1"/>
              <a:t>sciocco</a:t>
            </a:r>
            <a:r>
              <a:rPr lang="de-DE" sz="3200" i="1" dirty="0"/>
              <a:t> </a:t>
            </a:r>
            <a:r>
              <a:rPr lang="de-DE" sz="3200" i="1" dirty="0" err="1"/>
              <a:t>cupo</a:t>
            </a:r>
            <a:r>
              <a:rPr lang="de-DE" sz="3200" i="1" dirty="0"/>
              <a:t>.</a:t>
            </a:r>
            <a:endParaRPr lang="fr-FR" sz="3200" dirty="0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E2D6450A-C3D9-D0A0-896B-379556B902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335127"/>
              </p:ext>
            </p:extLst>
          </p:nvPr>
        </p:nvGraphicFramePr>
        <p:xfrm>
          <a:off x="5951984" y="3068960"/>
          <a:ext cx="5733455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 bitmap" r:id="rId6" imgW="9514286" imgH="5990476" progId="Paint.Picture">
                  <p:embed/>
                </p:oleObj>
              </mc:Choice>
              <mc:Fallback>
                <p:oleObj name="Image bitmap" r:id="rId6" imgW="9514286" imgH="5990476" progId="Paint.Picture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984" y="3068960"/>
                        <a:ext cx="5733455" cy="36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86F471-6AA6-459F-B8E2-D0314BF92043}"/>
              </a:ext>
            </a:extLst>
          </p:cNvPr>
          <p:cNvSpPr txBox="1"/>
          <p:nvPr/>
        </p:nvSpPr>
        <p:spPr>
          <a:xfrm>
            <a:off x="695400" y="2204864"/>
            <a:ext cx="10349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/>
              <a:t>Sa chi sa se sa chi sa che se sa non sa se sa: sol chi sa che nulla sa ne sa più di chi ne sa.</a:t>
            </a:r>
            <a:endParaRPr lang="fr-FR" sz="3200" i="1" dirty="0"/>
          </a:p>
        </p:txBody>
      </p:sp>
      <p:pic>
        <p:nvPicPr>
          <p:cNvPr id="3" name="Image 2" descr="Caractere de ponto de interrogação amarelo com uma expressão confusa ...">
            <a:extLst>
              <a:ext uri="{FF2B5EF4-FFF2-40B4-BE49-F238E27FC236}">
                <a16:creationId xmlns:a16="http://schemas.microsoft.com/office/drawing/2014/main" id="{7A588B80-1A17-C66B-35EB-4F1A694E9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283805"/>
            <a:ext cx="1767986" cy="234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4B9507-3BDA-E3DC-8A70-3F5A5F399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666" y="3020679"/>
            <a:ext cx="5400000" cy="360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851C0A-E157-44C3-B20C-F525F8374F96}"/>
              </a:ext>
            </a:extLst>
          </p:cNvPr>
          <p:cNvSpPr/>
          <p:nvPr/>
        </p:nvSpPr>
        <p:spPr bwMode="auto">
          <a:xfrm>
            <a:off x="335360" y="2111742"/>
            <a:ext cx="111612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/>
              <a:t>Mischwasserfischer</a:t>
            </a:r>
            <a:r>
              <a:rPr lang="fr-FR" sz="4400" b="1" dirty="0"/>
              <a:t> </a:t>
            </a:r>
            <a:r>
              <a:rPr lang="fr-FR" sz="4400" b="1" dirty="0" err="1"/>
              <a:t>heißen</a:t>
            </a:r>
            <a:r>
              <a:rPr lang="fr-FR" sz="4400" b="1" dirty="0"/>
              <a:t> </a:t>
            </a:r>
            <a:r>
              <a:rPr lang="fr-FR" sz="4400" b="1" dirty="0" err="1"/>
              <a:t>Mischwasserfischer</a:t>
            </a:r>
            <a:r>
              <a:rPr lang="fr-FR" sz="4400" b="1" dirty="0"/>
              <a:t>, </a:t>
            </a:r>
            <a:r>
              <a:rPr lang="fr-FR" sz="4400" b="1" dirty="0" err="1"/>
              <a:t>weil</a:t>
            </a:r>
            <a:r>
              <a:rPr lang="fr-FR" sz="4400" b="1" dirty="0"/>
              <a:t> </a:t>
            </a:r>
            <a:r>
              <a:rPr lang="fr-FR" sz="4400" b="1" dirty="0" err="1"/>
              <a:t>sie</a:t>
            </a:r>
            <a:r>
              <a:rPr lang="fr-FR" sz="4400" b="1" dirty="0"/>
              <a:t> </a:t>
            </a:r>
            <a:r>
              <a:rPr lang="fr-FR" sz="4400" b="1" dirty="0" err="1"/>
              <a:t>im</a:t>
            </a:r>
            <a:r>
              <a:rPr lang="fr-FR" sz="4400" b="1" dirty="0"/>
              <a:t> </a:t>
            </a:r>
            <a:r>
              <a:rPr lang="fr-FR" sz="4400" b="1" dirty="0" err="1"/>
              <a:t>Mischwasser</a:t>
            </a:r>
            <a:r>
              <a:rPr lang="fr-FR" sz="4400" b="1" dirty="0"/>
              <a:t> </a:t>
            </a:r>
            <a:r>
              <a:rPr lang="fr-FR" sz="4400" b="1" dirty="0" err="1"/>
              <a:t>Mischwasserfische</a:t>
            </a:r>
            <a:r>
              <a:rPr lang="fr-FR" sz="4400" b="1" dirty="0"/>
              <a:t> </a:t>
            </a:r>
            <a:r>
              <a:rPr lang="fr-FR" sz="4400" b="1" dirty="0" err="1"/>
              <a:t>fischen</a:t>
            </a:r>
            <a:r>
              <a:rPr lang="fr-FR" sz="4400" b="1"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0B16F1-FA76-A646-CD47-A58BE9CFAB48}"/>
              </a:ext>
            </a:extLst>
          </p:cNvPr>
          <p:cNvSpPr txBox="1"/>
          <p:nvPr/>
        </p:nvSpPr>
        <p:spPr>
          <a:xfrm>
            <a:off x="463847" y="3205718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/>
              <a:t>Il cuoco cuoce in cucina e dice che la cuoca giace e tace perché sua cugina non dica che le piace cuocere in cucina col cuoco.</a:t>
            </a:r>
            <a:endParaRPr lang="fr-FR" sz="32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B5D300-BC72-84F1-FAD1-091CA8499B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7142"/>
          <a:stretch/>
        </p:blipFill>
        <p:spPr bwMode="auto">
          <a:xfrm>
            <a:off x="8590451" y="2444381"/>
            <a:ext cx="3104605" cy="3092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0BC560-6E2E-D614-08AC-2EF212025588}"/>
              </a:ext>
            </a:extLst>
          </p:cNvPr>
          <p:cNvSpPr txBox="1"/>
          <p:nvPr/>
        </p:nvSpPr>
        <p:spPr>
          <a:xfrm>
            <a:off x="551384" y="2276872"/>
            <a:ext cx="943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/>
              <a:t>Sul tagliere l'aglio taglia.  Non tagliare la tovaglia.</a:t>
            </a:r>
            <a:br>
              <a:rPr lang="it-IT" sz="3200" i="1" dirty="0"/>
            </a:br>
            <a:r>
              <a:rPr lang="it-IT" sz="3200" i="1" dirty="0"/>
              <a:t>La tovaglia non è aglio. </a:t>
            </a:r>
            <a:r>
              <a:rPr lang="de-DE" sz="3200" i="1" dirty="0"/>
              <a:t>Se la </a:t>
            </a:r>
            <a:r>
              <a:rPr lang="de-DE" sz="3200" i="1" dirty="0" err="1"/>
              <a:t>tagli</a:t>
            </a:r>
            <a:r>
              <a:rPr lang="de-DE" sz="3200" i="1" dirty="0"/>
              <a:t> </a:t>
            </a:r>
            <a:r>
              <a:rPr lang="de-DE" sz="3200" i="1" dirty="0" err="1"/>
              <a:t>fai</a:t>
            </a:r>
            <a:r>
              <a:rPr lang="de-DE" sz="3200" i="1" dirty="0"/>
              <a:t> uno </a:t>
            </a:r>
            <a:r>
              <a:rPr lang="de-DE" sz="3200" i="1" dirty="0" err="1"/>
              <a:t>sbaglio</a:t>
            </a:r>
            <a:r>
              <a:rPr lang="de-DE" sz="3200" i="1" dirty="0"/>
              <a:t>.</a:t>
            </a:r>
            <a:endParaRPr lang="fr-FR" sz="32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1FBF5B-5BE1-16A0-B70E-0193E9572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3361" r="13222" b="16502"/>
          <a:stretch/>
        </p:blipFill>
        <p:spPr bwMode="auto">
          <a:xfrm>
            <a:off x="7905744" y="3428612"/>
            <a:ext cx="3816424" cy="2760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EA5E47-2FB2-3B56-0CCB-FEA6E65A3372}"/>
              </a:ext>
            </a:extLst>
          </p:cNvPr>
          <p:cNvSpPr txBox="1"/>
          <p:nvPr/>
        </p:nvSpPr>
        <p:spPr>
          <a:xfrm>
            <a:off x="436340" y="2397948"/>
            <a:ext cx="72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3200" i="1" dirty="0"/>
              <a:t>Al </a:t>
            </a:r>
            <a:r>
              <a:rPr lang="fr-FR" sz="3200" i="1" dirty="0" err="1"/>
              <a:t>pozzo</a:t>
            </a:r>
            <a:r>
              <a:rPr lang="fr-FR" sz="3200" i="1" dirty="0"/>
              <a:t> dei </a:t>
            </a:r>
            <a:r>
              <a:rPr lang="fr-FR" sz="3200" i="1" dirty="0" err="1"/>
              <a:t>pazzi</a:t>
            </a:r>
            <a:r>
              <a:rPr lang="fr-FR" sz="3200" i="1" dirty="0"/>
              <a:t> </a:t>
            </a:r>
            <a:r>
              <a:rPr lang="fr-FR" sz="3200" i="1" dirty="0" err="1"/>
              <a:t>una</a:t>
            </a:r>
            <a:r>
              <a:rPr lang="fr-FR" sz="3200" i="1" dirty="0"/>
              <a:t> </a:t>
            </a:r>
            <a:r>
              <a:rPr lang="fr-FR" sz="3200" i="1" dirty="0" err="1"/>
              <a:t>pazza</a:t>
            </a:r>
            <a:endParaRPr lang="fr-FR" sz="3200" i="1" dirty="0"/>
          </a:p>
          <a:p>
            <a:pPr fontAlgn="base"/>
            <a:r>
              <a:rPr lang="fr-FR" sz="3200" i="1" dirty="0" err="1"/>
              <a:t>lavava</a:t>
            </a:r>
            <a:r>
              <a:rPr lang="fr-FR" sz="3200" i="1" dirty="0"/>
              <a:t> le </a:t>
            </a:r>
            <a:r>
              <a:rPr lang="fr-FR" sz="3200" i="1" dirty="0" err="1"/>
              <a:t>pezze</a:t>
            </a:r>
            <a:r>
              <a:rPr lang="fr-FR" sz="3200" i="1" dirty="0"/>
              <a:t>. </a:t>
            </a:r>
          </a:p>
          <a:p>
            <a:pPr fontAlgn="base"/>
            <a:r>
              <a:rPr lang="fr-FR" sz="3200" i="1" dirty="0" err="1"/>
              <a:t>Andò</a:t>
            </a:r>
            <a:r>
              <a:rPr lang="fr-FR" sz="3200" i="1" dirty="0"/>
              <a:t> un </a:t>
            </a:r>
            <a:r>
              <a:rPr lang="fr-FR" sz="3200" i="1" dirty="0" err="1"/>
              <a:t>pazzo</a:t>
            </a:r>
            <a:r>
              <a:rPr lang="fr-FR" sz="3200" i="1" dirty="0"/>
              <a:t> e </a:t>
            </a:r>
            <a:r>
              <a:rPr lang="fr-FR" sz="3200" i="1" dirty="0" err="1"/>
              <a:t>buttò</a:t>
            </a:r>
            <a:r>
              <a:rPr lang="fr-FR" sz="3200" i="1" dirty="0"/>
              <a:t> la </a:t>
            </a:r>
            <a:r>
              <a:rPr lang="fr-FR" sz="3200" i="1" dirty="0" err="1"/>
              <a:t>pazza</a:t>
            </a:r>
            <a:r>
              <a:rPr lang="fr-FR" sz="3200" i="1" dirty="0"/>
              <a:t> con tutte le </a:t>
            </a:r>
            <a:r>
              <a:rPr lang="fr-FR" sz="3200" i="1" dirty="0" err="1"/>
              <a:t>pezze</a:t>
            </a:r>
            <a:r>
              <a:rPr lang="fr-FR" sz="3200" i="1" dirty="0"/>
              <a:t> </a:t>
            </a:r>
            <a:r>
              <a:rPr lang="fr-FR" sz="3200" i="1" dirty="0" err="1"/>
              <a:t>nel</a:t>
            </a:r>
            <a:r>
              <a:rPr lang="fr-FR" sz="3200" i="1" dirty="0"/>
              <a:t> </a:t>
            </a:r>
            <a:r>
              <a:rPr lang="fr-FR" sz="3200" i="1" dirty="0" err="1"/>
              <a:t>pozzo</a:t>
            </a:r>
            <a:r>
              <a:rPr lang="fr-FR" sz="3200" i="1" dirty="0"/>
              <a:t> dei </a:t>
            </a:r>
            <a:r>
              <a:rPr lang="fr-FR" sz="3200" i="1" dirty="0" err="1"/>
              <a:t>pazzi</a:t>
            </a:r>
            <a:r>
              <a:rPr lang="fr-FR" sz="3200" i="1" dirty="0"/>
              <a:t>.</a:t>
            </a:r>
          </a:p>
        </p:txBody>
      </p:sp>
      <p:pic>
        <p:nvPicPr>
          <p:cNvPr id="3" name="Image1">
            <a:extLst>
              <a:ext uri="{FF2B5EF4-FFF2-40B4-BE49-F238E27FC236}">
                <a16:creationId xmlns:a16="http://schemas.microsoft.com/office/drawing/2014/main" id="{E2B9BB99-BE24-37DD-31D3-99917DBF5B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61"/>
          <a:stretch/>
        </p:blipFill>
        <p:spPr bwMode="auto">
          <a:xfrm>
            <a:off x="7824192" y="2397948"/>
            <a:ext cx="3732044" cy="338611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478EAC-B44B-7EAF-7884-9447E59220B8}"/>
              </a:ext>
            </a:extLst>
          </p:cNvPr>
          <p:cNvSpPr txBox="1"/>
          <p:nvPr/>
        </p:nvSpPr>
        <p:spPr>
          <a:xfrm>
            <a:off x="335361" y="2701662"/>
            <a:ext cx="5864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/>
              <a:t>I cespugli tra gli scogli</a:t>
            </a:r>
            <a:br>
              <a:rPr lang="it-IT" sz="4000" i="1" dirty="0"/>
            </a:br>
            <a:r>
              <a:rPr lang="it-IT" sz="4000" i="1" dirty="0"/>
              <a:t>che facevano i bagagli</a:t>
            </a:r>
            <a:br>
              <a:rPr lang="it-IT" sz="4000" i="1" dirty="0"/>
            </a:br>
            <a:r>
              <a:rPr lang="it-IT" sz="4000" i="1" dirty="0"/>
              <a:t>tra gli sbagli e tafferugli</a:t>
            </a:r>
            <a:br>
              <a:rPr lang="it-IT" sz="4000" i="1" dirty="0"/>
            </a:br>
            <a:r>
              <a:rPr lang="it-IT" sz="4000" i="1" dirty="0"/>
              <a:t>ed eran tutti molto svegli. </a:t>
            </a:r>
            <a:endParaRPr lang="fr-FR" sz="4000" i="1" dirty="0"/>
          </a:p>
        </p:txBody>
      </p:sp>
      <p:pic>
        <p:nvPicPr>
          <p:cNvPr id="3" name="Image2">
            <a:extLst>
              <a:ext uri="{FF2B5EF4-FFF2-40B4-BE49-F238E27FC236}">
                <a16:creationId xmlns:a16="http://schemas.microsoft.com/office/drawing/2014/main" id="{65843AAD-FB84-5F97-39BC-B8480338E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99483" y="2201658"/>
            <a:ext cx="5369125" cy="355455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C4AF7-D29E-176E-B062-283D4BC883DD}"/>
              </a:ext>
            </a:extLst>
          </p:cNvPr>
          <p:cNvSpPr txBox="1"/>
          <p:nvPr/>
        </p:nvSpPr>
        <p:spPr>
          <a:xfrm>
            <a:off x="160968" y="1830795"/>
            <a:ext cx="10513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it-IT" sz="4000" i="1" dirty="0"/>
              <a:t>Ho in tasca l’esca ed esco per la pesca, ma il pesce non s’adesca, c’è l’acqua troppo fresca. Convien che la finisca, non prenderò una lisca!</a:t>
            </a:r>
          </a:p>
          <a:p>
            <a:pPr algn="just" fontAlgn="base"/>
            <a:r>
              <a:rPr lang="it-IT" sz="4000" i="1" dirty="0"/>
              <a:t>Mi metto in tasca l’esca e torno dalla</a:t>
            </a:r>
            <a:endParaRPr lang="fr-FR" sz="4000" i="1" dirty="0"/>
          </a:p>
          <a:p>
            <a:r>
              <a:rPr lang="fr-FR" sz="4000" i="1" dirty="0" err="1"/>
              <a:t>pesca</a:t>
            </a:r>
            <a:r>
              <a:rPr lang="fr-FR" sz="4000" i="1" dirty="0"/>
              <a:t>. </a:t>
            </a:r>
          </a:p>
        </p:txBody>
      </p:sp>
      <p:pic>
        <p:nvPicPr>
          <p:cNvPr id="8" name="Image3">
            <a:extLst>
              <a:ext uri="{FF2B5EF4-FFF2-40B4-BE49-F238E27FC236}">
                <a16:creationId xmlns:a16="http://schemas.microsoft.com/office/drawing/2014/main" id="{73084E5F-E333-6382-AF38-4F50A110A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0490" y="3997803"/>
            <a:ext cx="3940542" cy="252747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1" descr="portugal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13779" y="575741"/>
            <a:ext cx="3295111" cy="5219985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185333"/>
            <a:ext cx="10515600" cy="49916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/>
              <a:t>   </a:t>
            </a:r>
          </a:p>
          <a:p>
            <a:pPr marL="0" indent="0" algn="ctr">
              <a:buNone/>
              <a:defRPr/>
            </a:pPr>
            <a:endParaRPr lang="fr-FR" sz="4800" b="1"/>
          </a:p>
          <a:p>
            <a:pPr marL="0" indent="0" algn="ctr">
              <a:buNone/>
              <a:defRPr/>
            </a:pPr>
            <a:r>
              <a:rPr lang="fr-FR" sz="4800" b="1"/>
              <a:t>PORTUGAIS</a:t>
            </a:r>
          </a:p>
          <a:p>
            <a:pPr marL="0" indent="0">
              <a:buNone/>
              <a:defRPr/>
            </a:pPr>
            <a:endParaRPr lang="fr-FR" sz="4800" b="1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360" y="1988840"/>
            <a:ext cx="6096000" cy="41614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PT" sz="3600" b="1" dirty="0"/>
              <a:t>O tempo pergunta ao tempo </a:t>
            </a:r>
            <a:endParaRPr lang="fr-FR" sz="3600" b="1" dirty="0"/>
          </a:p>
          <a:p>
            <a:pPr>
              <a:lnSpc>
                <a:spcPct val="150000"/>
              </a:lnSpc>
            </a:pPr>
            <a:r>
              <a:rPr lang="pt-PT" sz="3600" b="1" dirty="0"/>
              <a:t>Quanto tempo, o tempo tem. </a:t>
            </a:r>
            <a:endParaRPr lang="fr-FR" sz="3600" b="1" dirty="0"/>
          </a:p>
          <a:p>
            <a:pPr>
              <a:lnSpc>
                <a:spcPct val="150000"/>
              </a:lnSpc>
            </a:pPr>
            <a:r>
              <a:rPr lang="pt-PT" sz="3600" b="1" dirty="0"/>
              <a:t>O tempo responde ao tempo </a:t>
            </a:r>
            <a:endParaRPr lang="fr-FR" sz="3600" b="1" dirty="0"/>
          </a:p>
          <a:p>
            <a:pPr>
              <a:lnSpc>
                <a:spcPct val="150000"/>
              </a:lnSpc>
            </a:pPr>
            <a:r>
              <a:rPr lang="pt-PT" sz="3600" b="1" dirty="0"/>
              <a:t>Que o tempo tem tanto tempo </a:t>
            </a:r>
            <a:endParaRPr lang="fr-FR" sz="3600" b="1" dirty="0"/>
          </a:p>
          <a:p>
            <a:pPr>
              <a:lnSpc>
                <a:spcPct val="150000"/>
              </a:lnSpc>
            </a:pPr>
            <a:r>
              <a:rPr lang="pt-PT" sz="3600" b="1" dirty="0"/>
              <a:t>Quanto tempo o tempo tem.</a:t>
            </a:r>
            <a:endParaRPr lang="fr-FR" sz="3600" b="1" dirty="0"/>
          </a:p>
        </p:txBody>
      </p:sp>
      <p:pic>
        <p:nvPicPr>
          <p:cNvPr id="7" name="Image 6" descr="Une image contenant texte, horloge&#10;&#10;Description générée automatiquemen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988839"/>
            <a:ext cx="3905987" cy="4500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B7A5E0-33D2-F372-6199-D39C555A91C5}"/>
              </a:ext>
            </a:extLst>
          </p:cNvPr>
          <p:cNvSpPr/>
          <p:nvPr/>
        </p:nvSpPr>
        <p:spPr bwMode="auto">
          <a:xfrm>
            <a:off x="2354404" y="157014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4000" dirty="0"/>
              <a:t>Bão, babalão,</a:t>
            </a:r>
            <a:endParaRPr lang="fr-FR" sz="4000" dirty="0"/>
          </a:p>
          <a:p>
            <a:r>
              <a:rPr lang="pt-PT" sz="4000" dirty="0"/>
              <a:t>Senhor Capitão,</a:t>
            </a:r>
            <a:endParaRPr lang="fr-FR" sz="4000" dirty="0"/>
          </a:p>
          <a:p>
            <a:r>
              <a:rPr lang="pt-PT" sz="4000" dirty="0"/>
              <a:t>Espada na cinta,</a:t>
            </a:r>
            <a:endParaRPr lang="fr-FR" sz="4000" dirty="0"/>
          </a:p>
          <a:p>
            <a:r>
              <a:rPr lang="pt-PT" sz="4000" dirty="0"/>
              <a:t>Ginete na mão.</a:t>
            </a:r>
            <a:endParaRPr lang="fr-FR" sz="4000" dirty="0"/>
          </a:p>
          <a:p>
            <a:r>
              <a:rPr lang="pt-PT" sz="4000" dirty="0"/>
              <a:t>Em terra de mouro</a:t>
            </a:r>
            <a:endParaRPr lang="fr-FR" sz="4000" dirty="0"/>
          </a:p>
          <a:p>
            <a:r>
              <a:rPr lang="pt-PT" sz="4000" dirty="0"/>
              <a:t>Morreu seu irmão,</a:t>
            </a:r>
            <a:endParaRPr lang="fr-FR" sz="4000" dirty="0"/>
          </a:p>
          <a:p>
            <a:r>
              <a:rPr lang="pt-PT" sz="4000" dirty="0"/>
              <a:t>Cozido e assado</a:t>
            </a:r>
            <a:endParaRPr lang="fr-FR" sz="4000" dirty="0"/>
          </a:p>
          <a:p>
            <a:r>
              <a:rPr lang="pt-PT" sz="4000" dirty="0"/>
              <a:t>No seu caldeirão.</a:t>
            </a:r>
            <a:endParaRPr lang="fr-FR" sz="4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CAF6F2-2F2C-5EE1-C4AF-ED59BD76D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905171"/>
            <a:ext cx="3429781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7040"/>
          <a:stretch/>
        </p:blipFill>
        <p:spPr bwMode="auto">
          <a:xfrm>
            <a:off x="3743294" y="1700808"/>
            <a:ext cx="4893656" cy="49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EC7B1C-FE63-F45C-F67D-0AD98B851898}"/>
              </a:ext>
            </a:extLst>
          </p:cNvPr>
          <p:cNvSpPr/>
          <p:nvPr/>
        </p:nvSpPr>
        <p:spPr bwMode="auto">
          <a:xfrm>
            <a:off x="551384" y="198884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4400" dirty="0"/>
              <a:t>Debaixo daquela pipa </a:t>
            </a:r>
            <a:endParaRPr lang="fr-FR" sz="4400" dirty="0"/>
          </a:p>
          <a:p>
            <a:r>
              <a:rPr lang="pt-PT" sz="4400" dirty="0"/>
              <a:t>Está uma pita</a:t>
            </a:r>
            <a:endParaRPr lang="fr-FR" sz="4400" dirty="0"/>
          </a:p>
          <a:p>
            <a:r>
              <a:rPr lang="pt-PT" sz="4400" dirty="0"/>
              <a:t>Pinga a pipa </a:t>
            </a:r>
            <a:endParaRPr lang="fr-FR" sz="4400" dirty="0"/>
          </a:p>
          <a:p>
            <a:r>
              <a:rPr lang="pt-PT" sz="4400" dirty="0"/>
              <a:t>Pia a pipa </a:t>
            </a:r>
            <a:endParaRPr lang="fr-FR" sz="4400" dirty="0"/>
          </a:p>
          <a:p>
            <a:r>
              <a:rPr lang="pt-PT" sz="4400" dirty="0"/>
              <a:t>Pia a pita </a:t>
            </a:r>
            <a:endParaRPr lang="fr-FR" sz="4400" dirty="0"/>
          </a:p>
          <a:p>
            <a:r>
              <a:rPr lang="pt-PT" sz="4400" dirty="0"/>
              <a:t>Pinga a pipa.</a:t>
            </a:r>
            <a:endParaRPr lang="fr-FR" sz="44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08A54E7-3B82-8D51-A0DF-EDE617E4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799704"/>
            <a:ext cx="4533255" cy="453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4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9C380D-1154-E7B9-85DA-23AA1140C47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84" y="3861048"/>
            <a:ext cx="4064000" cy="27051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B107F2-9FBE-271D-D8CB-9F607A150194}"/>
              </a:ext>
            </a:extLst>
          </p:cNvPr>
          <p:cNvSpPr txBox="1"/>
          <p:nvPr/>
        </p:nvSpPr>
        <p:spPr bwMode="auto">
          <a:xfrm>
            <a:off x="263352" y="1916832"/>
            <a:ext cx="87849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/>
              <a:t>Schneiders</a:t>
            </a:r>
            <a:r>
              <a:rPr lang="en-US" sz="4400" b="1" dirty="0"/>
              <a:t> </a:t>
            </a:r>
            <a:r>
              <a:rPr lang="en-US" sz="4400" b="1" dirty="0" err="1"/>
              <a:t>Schere</a:t>
            </a:r>
            <a:r>
              <a:rPr lang="en-US" sz="4400" b="1" dirty="0"/>
              <a:t> </a:t>
            </a:r>
            <a:r>
              <a:rPr lang="en-US" sz="4400" b="1" dirty="0" err="1"/>
              <a:t>schneidet</a:t>
            </a:r>
            <a:r>
              <a:rPr lang="en-US" sz="4400" b="1" dirty="0"/>
              <a:t> </a:t>
            </a:r>
            <a:r>
              <a:rPr lang="en-US" sz="4400" b="1" dirty="0" err="1"/>
              <a:t>scharf</a:t>
            </a:r>
            <a:r>
              <a:rPr lang="en-US" sz="4400" b="1" dirty="0"/>
              <a:t>. Scharf </a:t>
            </a:r>
            <a:r>
              <a:rPr lang="en-US" sz="4400" b="1" dirty="0" err="1"/>
              <a:t>schneidet</a:t>
            </a:r>
            <a:r>
              <a:rPr lang="en-US" sz="4400" b="1" dirty="0"/>
              <a:t> </a:t>
            </a:r>
            <a:r>
              <a:rPr lang="en-US" sz="4400" b="1" dirty="0" err="1"/>
              <a:t>Schneiders</a:t>
            </a:r>
            <a:r>
              <a:rPr lang="en-US" sz="4400" b="1" dirty="0"/>
              <a:t> </a:t>
            </a:r>
            <a:r>
              <a:rPr lang="en-US" sz="4400" b="1" dirty="0" err="1"/>
              <a:t>Schere</a:t>
            </a:r>
            <a:r>
              <a:rPr lang="en-US" sz="4400" dirty="0"/>
              <a:t>.</a:t>
            </a:r>
            <a:endParaRPr lang="fr-FR" sz="4400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0FDEBA-81E6-D6CB-947A-1A186D40430E}"/>
              </a:ext>
            </a:extLst>
          </p:cNvPr>
          <p:cNvSpPr/>
          <p:nvPr/>
        </p:nvSpPr>
        <p:spPr bwMode="auto">
          <a:xfrm>
            <a:off x="1127448" y="227687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4400" dirty="0"/>
              <a:t>Pardal pardo, porque palras? </a:t>
            </a:r>
            <a:endParaRPr lang="fr-FR" sz="4400" dirty="0"/>
          </a:p>
          <a:p>
            <a:r>
              <a:rPr lang="pt-PT" sz="4400" dirty="0"/>
              <a:t>Palro sempre e palrarei </a:t>
            </a:r>
            <a:endParaRPr lang="fr-FR" sz="4400" dirty="0"/>
          </a:p>
          <a:p>
            <a:r>
              <a:rPr lang="pt-PT" sz="4400" dirty="0"/>
              <a:t>Porque sou pardal pardo </a:t>
            </a:r>
            <a:endParaRPr lang="fr-FR" sz="4400" dirty="0"/>
          </a:p>
          <a:p>
            <a:r>
              <a:rPr lang="pt-PT" sz="4400" dirty="0"/>
              <a:t>Palrados de El-rei.</a:t>
            </a:r>
            <a:endParaRPr lang="fr-FR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E9B90-932E-0CB7-959B-71BCDA91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081500"/>
            <a:ext cx="3359646" cy="246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AECEF7-6AC3-705A-F860-C50774B15DDE}"/>
              </a:ext>
            </a:extLst>
          </p:cNvPr>
          <p:cNvSpPr/>
          <p:nvPr/>
        </p:nvSpPr>
        <p:spPr bwMode="auto">
          <a:xfrm>
            <a:off x="767408" y="220486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4000" dirty="0"/>
              <a:t>Copo, copo, jericopo, </a:t>
            </a:r>
            <a:endParaRPr lang="fr-FR" sz="4000" dirty="0"/>
          </a:p>
          <a:p>
            <a:r>
              <a:rPr lang="pt-PT" sz="4000" dirty="0"/>
              <a:t>Jericopo, copo cá;</a:t>
            </a:r>
            <a:endParaRPr lang="fr-FR" sz="4000" dirty="0"/>
          </a:p>
          <a:p>
            <a:r>
              <a:rPr lang="pt-PT" sz="4000" dirty="0"/>
              <a:t>Quem não disser três vezes </a:t>
            </a:r>
            <a:endParaRPr lang="fr-FR" sz="4000" dirty="0"/>
          </a:p>
          <a:p>
            <a:r>
              <a:rPr lang="pt-PT" sz="4000" dirty="0"/>
              <a:t>Copo, copo, jericopo, </a:t>
            </a:r>
            <a:endParaRPr lang="fr-FR" sz="4000" dirty="0"/>
          </a:p>
          <a:p>
            <a:r>
              <a:rPr lang="pt-PT" sz="4000" dirty="0"/>
              <a:t>Jericopo, copo cá,</a:t>
            </a:r>
            <a:endParaRPr lang="fr-FR" sz="4000" dirty="0"/>
          </a:p>
          <a:p>
            <a:r>
              <a:rPr lang="pt-PT" sz="4000" dirty="0"/>
              <a:t>Por este copo não beberá.</a:t>
            </a:r>
            <a:endParaRPr lang="fr-FR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3178F2-4E98-9B3D-454A-137DF9949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92" y="2352588"/>
            <a:ext cx="4528315" cy="349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pic>
        <p:nvPicPr>
          <p:cNvPr id="7" name="Image 6" descr="parrot-1417286_640.png">
            <a:extLst>
              <a:ext uri="{FF2B5EF4-FFF2-40B4-BE49-F238E27FC236}">
                <a16:creationId xmlns:a16="http://schemas.microsoft.com/office/drawing/2014/main" id="{C2906735-5234-8E52-B385-2C187B076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633" y="1896532"/>
            <a:ext cx="4138591" cy="36406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0E18737-F80A-3E13-1F20-6857EA43A3F5}"/>
              </a:ext>
            </a:extLst>
          </p:cNvPr>
          <p:cNvSpPr txBox="1"/>
          <p:nvPr/>
        </p:nvSpPr>
        <p:spPr bwMode="auto">
          <a:xfrm>
            <a:off x="5663952" y="2562703"/>
            <a:ext cx="587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800" dirty="0"/>
              <a:t>A </a:t>
            </a:r>
            <a:r>
              <a:rPr lang="fr-FR" sz="4800" dirty="0" err="1"/>
              <a:t>Iara</a:t>
            </a:r>
            <a:r>
              <a:rPr lang="fr-FR" sz="4800" dirty="0"/>
              <a:t> </a:t>
            </a:r>
            <a:r>
              <a:rPr lang="fr-FR" sz="4800" dirty="0" err="1"/>
              <a:t>agarra</a:t>
            </a:r>
            <a:r>
              <a:rPr lang="fr-FR" sz="4800" dirty="0"/>
              <a:t> e amarra a </a:t>
            </a:r>
            <a:r>
              <a:rPr lang="fr-FR" sz="4800" dirty="0" err="1"/>
              <a:t>rara</a:t>
            </a:r>
            <a:r>
              <a:rPr lang="fr-FR" sz="4800" dirty="0"/>
              <a:t> </a:t>
            </a:r>
            <a:r>
              <a:rPr lang="fr-FR" sz="4800" dirty="0" err="1"/>
              <a:t>arara</a:t>
            </a:r>
            <a:r>
              <a:rPr lang="fr-FR" sz="4800" dirty="0"/>
              <a:t> de </a:t>
            </a:r>
            <a:r>
              <a:rPr lang="fr-FR" sz="4800" dirty="0" err="1"/>
              <a:t>Araraquara</a:t>
            </a:r>
            <a:r>
              <a:rPr lang="fr-FR" sz="4800" dirty="0"/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  <a:endParaRPr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pic>
        <p:nvPicPr>
          <p:cNvPr id="2" name="Image 1" descr="pied noir.png">
            <a:extLst>
              <a:ext uri="{FF2B5EF4-FFF2-40B4-BE49-F238E27FC236}">
                <a16:creationId xmlns:a16="http://schemas.microsoft.com/office/drawing/2014/main" id="{A964B95B-C173-A4D8-70B8-FA2C050E2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432" y="2204864"/>
            <a:ext cx="3071409" cy="3898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1DE950-5C89-CE2E-449C-7CC72DAB7760}"/>
              </a:ext>
            </a:extLst>
          </p:cNvPr>
          <p:cNvSpPr txBox="1"/>
          <p:nvPr/>
        </p:nvSpPr>
        <p:spPr bwMode="auto">
          <a:xfrm>
            <a:off x="5231904" y="2204864"/>
            <a:ext cx="5875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800" dirty="0"/>
              <a:t>Se o Pedro </a:t>
            </a:r>
            <a:r>
              <a:rPr lang="fr-FR" sz="4800" dirty="0" err="1"/>
              <a:t>é</a:t>
            </a:r>
            <a:r>
              <a:rPr lang="fr-FR" sz="4800" dirty="0"/>
              <a:t> </a:t>
            </a:r>
            <a:r>
              <a:rPr lang="fr-FR" sz="4800" dirty="0" err="1"/>
              <a:t>preto</a:t>
            </a:r>
            <a:r>
              <a:rPr lang="fr-FR" sz="4800" dirty="0"/>
              <a:t>, o </a:t>
            </a:r>
            <a:r>
              <a:rPr lang="fr-FR" sz="4800" dirty="0" err="1"/>
              <a:t>peito</a:t>
            </a:r>
            <a:r>
              <a:rPr lang="fr-FR" sz="4800" dirty="0"/>
              <a:t> do Pedro </a:t>
            </a:r>
            <a:r>
              <a:rPr lang="fr-FR" sz="4800" dirty="0" err="1"/>
              <a:t>é</a:t>
            </a:r>
            <a:r>
              <a:rPr lang="fr-FR" sz="4800" dirty="0"/>
              <a:t> </a:t>
            </a:r>
            <a:r>
              <a:rPr lang="fr-FR" sz="4800" dirty="0" err="1"/>
              <a:t>preto</a:t>
            </a:r>
            <a:r>
              <a:rPr lang="fr-FR" sz="4800" dirty="0"/>
              <a:t> e o </a:t>
            </a:r>
            <a:r>
              <a:rPr lang="fr-FR" sz="4800" dirty="0" err="1"/>
              <a:t>peito</a:t>
            </a:r>
            <a:r>
              <a:rPr lang="fr-FR" sz="4800" dirty="0"/>
              <a:t> do </a:t>
            </a:r>
            <a:r>
              <a:rPr lang="fr-FR" sz="4800" dirty="0" err="1"/>
              <a:t>pé</a:t>
            </a:r>
            <a:r>
              <a:rPr lang="fr-FR" sz="4800" dirty="0"/>
              <a:t> do Pedro </a:t>
            </a:r>
            <a:r>
              <a:rPr lang="fr-FR" sz="4800" dirty="0" err="1"/>
              <a:t>também</a:t>
            </a:r>
            <a:r>
              <a:rPr lang="fr-FR" sz="4800" dirty="0"/>
              <a:t> </a:t>
            </a:r>
            <a:r>
              <a:rPr lang="fr-FR" sz="4800" dirty="0" err="1"/>
              <a:t>é</a:t>
            </a:r>
            <a:r>
              <a:rPr lang="fr-FR" sz="4800" dirty="0"/>
              <a:t> </a:t>
            </a:r>
            <a:r>
              <a:rPr lang="fr-FR" sz="4800" dirty="0" err="1"/>
              <a:t>preto</a:t>
            </a:r>
            <a:r>
              <a:rPr lang="fr-FR" sz="4800" dirty="0"/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8" cy="8466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E2D1F4-0E9E-7792-E613-547085CD31EF}"/>
              </a:ext>
            </a:extLst>
          </p:cNvPr>
          <p:cNvSpPr txBox="1"/>
          <p:nvPr/>
        </p:nvSpPr>
        <p:spPr bwMode="auto">
          <a:xfrm>
            <a:off x="2855640" y="3776928"/>
            <a:ext cx="86246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kern="1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O doce perguntou pro doce qual é o doce mais doce que o doce de batata-doce. </a:t>
            </a:r>
          </a:p>
          <a:p>
            <a:r>
              <a:rPr lang="pt-PT" sz="3200" b="1" kern="1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O doce respondeu pro doce que o doce mais doce que o doce de batata-doce é o doce de doce de batata-doce.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F53DAD-1870-D71D-5EC4-DB611F4EB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573" y="1832834"/>
            <a:ext cx="3181245" cy="194409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905813"/>
            <a:ext cx="3298751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5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1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2771" y="2471057"/>
            <a:ext cx="98189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Карл у Кл</a:t>
            </a:r>
            <a:r>
              <a:rPr lang="ru-RU" sz="4400" b="1" dirty="0"/>
              <a:t>а</a:t>
            </a:r>
            <a:r>
              <a:rPr lang="ru-RU" sz="4400" dirty="0"/>
              <a:t>ры укр</a:t>
            </a:r>
            <a:r>
              <a:rPr lang="ru-RU" sz="4400" b="1" dirty="0"/>
              <a:t>а</a:t>
            </a:r>
            <a:r>
              <a:rPr lang="ru-RU" sz="4400" dirty="0"/>
              <a:t>л кор</a:t>
            </a:r>
            <a:r>
              <a:rPr lang="ru-RU" sz="4400" b="1" dirty="0"/>
              <a:t>а</a:t>
            </a:r>
            <a:r>
              <a:rPr lang="ru-RU" sz="4400" dirty="0"/>
              <a:t>ллы,</a:t>
            </a:r>
            <a:br>
              <a:rPr lang="ru-RU" sz="4400" dirty="0"/>
            </a:br>
            <a:r>
              <a:rPr lang="ru-RU" sz="4400" dirty="0"/>
              <a:t>Кл</a:t>
            </a:r>
            <a:r>
              <a:rPr lang="ru-RU" sz="4400" b="1" dirty="0"/>
              <a:t>а</a:t>
            </a:r>
            <a:r>
              <a:rPr lang="ru-RU" sz="4400" dirty="0"/>
              <a:t>ра у К</a:t>
            </a:r>
            <a:r>
              <a:rPr lang="ru-RU" sz="4400" b="1" dirty="0"/>
              <a:t>а</a:t>
            </a:r>
            <a:r>
              <a:rPr lang="ru-RU" sz="4400" dirty="0"/>
              <a:t>рла укр</a:t>
            </a:r>
            <a:r>
              <a:rPr lang="ru-RU" sz="4400" b="1" dirty="0"/>
              <a:t>а</a:t>
            </a:r>
            <a:r>
              <a:rPr lang="ru-RU" sz="4400" dirty="0"/>
              <a:t>ла кларн</a:t>
            </a:r>
            <a:r>
              <a:rPr lang="ru-RU" sz="4400" b="1" dirty="0"/>
              <a:t>е</a:t>
            </a:r>
            <a:r>
              <a:rPr lang="ru-RU" sz="4400" dirty="0"/>
              <a:t>т.</a:t>
            </a:r>
            <a:endParaRPr lang="fr-FR" sz="4400" dirty="0"/>
          </a:p>
          <a:p>
            <a:endParaRPr lang="fr-FR" dirty="0"/>
          </a:p>
        </p:txBody>
      </p:sp>
      <p:pic>
        <p:nvPicPr>
          <p:cNvPr id="9" name="Image 8" descr="Карл у Клары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07" y="272415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196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7828" y="2209800"/>
            <a:ext cx="100039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От т</a:t>
            </a:r>
            <a:r>
              <a:rPr lang="ru-RU" sz="4400" b="1" dirty="0"/>
              <a:t>о</a:t>
            </a:r>
            <a:r>
              <a:rPr lang="ru-RU" sz="4400" dirty="0"/>
              <a:t>пота коп</a:t>
            </a:r>
            <a:r>
              <a:rPr lang="ru-RU" sz="4400" b="1" dirty="0"/>
              <a:t>ы</a:t>
            </a:r>
            <a:r>
              <a:rPr lang="ru-RU" sz="4400" dirty="0"/>
              <a:t>т пыль п</a:t>
            </a:r>
            <a:r>
              <a:rPr lang="ru-RU" sz="4400" b="1" dirty="0"/>
              <a:t>о</a:t>
            </a:r>
            <a:r>
              <a:rPr lang="ru-RU" sz="4400" dirty="0"/>
              <a:t> полю лет</a:t>
            </a:r>
            <a:r>
              <a:rPr lang="ru-RU" sz="4400" b="1" dirty="0"/>
              <a:t>и</a:t>
            </a:r>
            <a:r>
              <a:rPr lang="ru-RU" sz="4400" dirty="0"/>
              <a:t>т.</a:t>
            </a:r>
            <a:br>
              <a:rPr lang="fr-FR" sz="4400" dirty="0"/>
            </a:br>
            <a:r>
              <a:rPr lang="ru-RU" sz="4400" dirty="0"/>
              <a:t> </a:t>
            </a:r>
            <a:r>
              <a:rPr lang="fr-FR" sz="4400" dirty="0" err="1"/>
              <a:t>Пыль</a:t>
            </a:r>
            <a:r>
              <a:rPr lang="fr-FR" sz="4400" dirty="0"/>
              <a:t> </a:t>
            </a:r>
            <a:r>
              <a:rPr lang="fr-FR" sz="4400" dirty="0" err="1"/>
              <a:t>п</a:t>
            </a:r>
            <a:r>
              <a:rPr lang="fr-FR" sz="4400" b="1" dirty="0" err="1"/>
              <a:t>о</a:t>
            </a:r>
            <a:r>
              <a:rPr lang="fr-FR" sz="4400" dirty="0"/>
              <a:t> </a:t>
            </a:r>
            <a:r>
              <a:rPr lang="fr-FR" sz="4400" dirty="0" err="1"/>
              <a:t>пол</a:t>
            </a:r>
            <a:r>
              <a:rPr lang="fr-FR" sz="4400" b="1" dirty="0" err="1"/>
              <a:t>ю</a:t>
            </a:r>
            <a:r>
              <a:rPr lang="fr-FR" sz="4400" dirty="0"/>
              <a:t> </a:t>
            </a:r>
            <a:r>
              <a:rPr lang="fr-FR" sz="4400" dirty="0" err="1"/>
              <a:t>лет</a:t>
            </a:r>
            <a:r>
              <a:rPr lang="fr-FR" sz="4400" b="1" dirty="0" err="1"/>
              <a:t>и</a:t>
            </a:r>
            <a:r>
              <a:rPr lang="fr-FR" sz="4400" dirty="0" err="1"/>
              <a:t>т</a:t>
            </a:r>
            <a:r>
              <a:rPr lang="fr-FR" sz="4400" dirty="0"/>
              <a:t> </a:t>
            </a:r>
            <a:r>
              <a:rPr lang="fr-FR" sz="4400" dirty="0" err="1"/>
              <a:t>от</a:t>
            </a:r>
            <a:r>
              <a:rPr lang="fr-FR" sz="4400" dirty="0"/>
              <a:t> </a:t>
            </a:r>
            <a:r>
              <a:rPr lang="fr-FR" sz="4400" dirty="0" err="1"/>
              <a:t>т</a:t>
            </a:r>
            <a:r>
              <a:rPr lang="fr-FR" sz="4400" b="1" dirty="0" err="1"/>
              <a:t>о</a:t>
            </a:r>
            <a:r>
              <a:rPr lang="fr-FR" sz="4400" dirty="0" err="1"/>
              <a:t>пота</a:t>
            </a:r>
            <a:r>
              <a:rPr lang="fr-FR" sz="4400" dirty="0"/>
              <a:t> </a:t>
            </a:r>
            <a:r>
              <a:rPr lang="fr-FR" sz="4400" dirty="0" err="1"/>
              <a:t>коп</a:t>
            </a:r>
            <a:r>
              <a:rPr lang="fr-FR" sz="4400" b="1" dirty="0" err="1"/>
              <a:t>ы</a:t>
            </a:r>
            <a:r>
              <a:rPr lang="fr-FR" sz="4400" dirty="0" err="1"/>
              <a:t>т</a:t>
            </a:r>
            <a:endParaRPr lang="fr-FR" sz="4400" dirty="0"/>
          </a:p>
          <a:p>
            <a:endParaRPr lang="fr-FR" dirty="0"/>
          </a:p>
        </p:txBody>
      </p:sp>
      <p:pic>
        <p:nvPicPr>
          <p:cNvPr id="10" name="Image 9" descr="Images vectorielles gratuites de Cheva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5" y="3843791"/>
            <a:ext cx="3638550" cy="2611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3775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3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2771" y="2471057"/>
            <a:ext cx="98189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Сш</a:t>
            </a:r>
            <a:r>
              <a:rPr lang="ru-RU" sz="4400" b="1" dirty="0"/>
              <a:t>и</a:t>
            </a:r>
            <a:r>
              <a:rPr lang="ru-RU" sz="4400" dirty="0"/>
              <a:t>ла С</a:t>
            </a:r>
            <a:r>
              <a:rPr lang="ru-RU" sz="4400" b="1" dirty="0"/>
              <a:t>а</a:t>
            </a:r>
            <a:r>
              <a:rPr lang="ru-RU" sz="4400" dirty="0"/>
              <a:t>ша С</a:t>
            </a:r>
            <a:r>
              <a:rPr lang="ru-RU" sz="4400" b="1" dirty="0"/>
              <a:t>а</a:t>
            </a:r>
            <a:r>
              <a:rPr lang="ru-RU" sz="4400" dirty="0"/>
              <a:t>шке ш</a:t>
            </a:r>
            <a:r>
              <a:rPr lang="ru-RU" sz="4400" b="1" dirty="0"/>
              <a:t>а</a:t>
            </a:r>
            <a:r>
              <a:rPr lang="ru-RU" sz="4400" dirty="0"/>
              <a:t>пку,</a:t>
            </a:r>
            <a:br>
              <a:rPr lang="ru-RU" sz="4400" dirty="0"/>
            </a:br>
            <a:r>
              <a:rPr lang="ru-RU" sz="4400" dirty="0"/>
              <a:t>С</a:t>
            </a:r>
            <a:r>
              <a:rPr lang="ru-RU" sz="4400" b="1" dirty="0"/>
              <a:t>а</a:t>
            </a:r>
            <a:r>
              <a:rPr lang="ru-RU" sz="4400" dirty="0"/>
              <a:t>шка ш</a:t>
            </a:r>
            <a:r>
              <a:rPr lang="ru-RU" sz="4400" b="1" dirty="0"/>
              <a:t>а</a:t>
            </a:r>
            <a:r>
              <a:rPr lang="ru-RU" sz="4400" dirty="0"/>
              <a:t>пкой ш</a:t>
            </a:r>
            <a:r>
              <a:rPr lang="ru-RU" sz="4400" b="1" dirty="0"/>
              <a:t>и</a:t>
            </a:r>
            <a:r>
              <a:rPr lang="ru-RU" sz="4400" dirty="0"/>
              <a:t>шку сш</a:t>
            </a:r>
            <a:r>
              <a:rPr lang="ru-RU" sz="4400" b="1" dirty="0"/>
              <a:t>и</a:t>
            </a:r>
            <a:r>
              <a:rPr lang="ru-RU" sz="4400" dirty="0"/>
              <a:t>б.</a:t>
            </a:r>
            <a:endParaRPr lang="fr-FR" sz="4400" dirty="0"/>
          </a:p>
          <a:p>
            <a:endParaRPr lang="fr-FR" dirty="0"/>
          </a:p>
        </p:txBody>
      </p:sp>
      <p:pic>
        <p:nvPicPr>
          <p:cNvPr id="9" name="Image 8" descr="Сшила Саш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209686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62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1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2771" y="2471057"/>
            <a:ext cx="9818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Шла С</a:t>
            </a:r>
            <a:r>
              <a:rPr lang="ru-RU" sz="4400" b="1" dirty="0"/>
              <a:t>а</a:t>
            </a:r>
            <a:r>
              <a:rPr lang="ru-RU" sz="4400" dirty="0"/>
              <a:t>ша по шосс</a:t>
            </a:r>
            <a:r>
              <a:rPr lang="ru-RU" sz="4400" b="1" dirty="0"/>
              <a:t>е</a:t>
            </a:r>
            <a:r>
              <a:rPr lang="ru-RU" sz="4400" dirty="0"/>
              <a:t> и сос</a:t>
            </a:r>
            <a:r>
              <a:rPr lang="ru-RU" sz="4400" b="1" dirty="0"/>
              <a:t>а</a:t>
            </a:r>
            <a:r>
              <a:rPr lang="ru-RU" sz="4400" dirty="0"/>
              <a:t>ла с</a:t>
            </a:r>
            <a:r>
              <a:rPr lang="ru-RU" sz="4400" b="1" dirty="0"/>
              <a:t>у</a:t>
            </a:r>
            <a:r>
              <a:rPr lang="ru-RU" sz="4400" dirty="0"/>
              <a:t>шку.</a:t>
            </a:r>
            <a:endParaRPr lang="fr-FR" dirty="0"/>
          </a:p>
        </p:txBody>
      </p:sp>
      <p:pic>
        <p:nvPicPr>
          <p:cNvPr id="9" name="Image 8" descr="Шла Саша по шоссе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14028"/>
          <a:stretch/>
        </p:blipFill>
        <p:spPr bwMode="auto">
          <a:xfrm>
            <a:off x="8090807" y="3788229"/>
            <a:ext cx="3600000" cy="2547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5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39EA4F-153F-DD7A-3277-1D471B7E8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8168" y="3882539"/>
            <a:ext cx="4104456" cy="2736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133180-F90C-3F78-7A36-955CEAC1043B}"/>
              </a:ext>
            </a:extLst>
          </p:cNvPr>
          <p:cNvSpPr/>
          <p:nvPr/>
        </p:nvSpPr>
        <p:spPr bwMode="auto">
          <a:xfrm>
            <a:off x="263352" y="1772816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Vor</a:t>
            </a:r>
            <a:r>
              <a:rPr lang="en-US" sz="4400" dirty="0"/>
              <a:t> </a:t>
            </a:r>
            <a:r>
              <a:rPr lang="en-US" sz="4400" dirty="0" err="1"/>
              <a:t>Weihnachten</a:t>
            </a:r>
            <a:r>
              <a:rPr lang="en-US" sz="4400" dirty="0"/>
              <a:t> </a:t>
            </a:r>
            <a:r>
              <a:rPr lang="en-US" sz="4400" dirty="0" err="1"/>
              <a:t>wirbeln</a:t>
            </a:r>
            <a:r>
              <a:rPr lang="en-US" sz="4400" dirty="0"/>
              <a:t> </a:t>
            </a:r>
            <a:r>
              <a:rPr lang="en-US" sz="4400" dirty="0" err="1"/>
              <a:t>wunderschöne</a:t>
            </a:r>
            <a:r>
              <a:rPr lang="en-US" sz="4400" dirty="0"/>
              <a:t> </a:t>
            </a:r>
            <a:r>
              <a:rPr lang="en-US" sz="4400" dirty="0" err="1"/>
              <a:t>weiße</a:t>
            </a:r>
            <a:r>
              <a:rPr lang="en-US" sz="4400" dirty="0"/>
              <a:t> </a:t>
            </a:r>
            <a:r>
              <a:rPr lang="en-US" sz="4400" dirty="0" err="1"/>
              <a:t>Schneeflocken</a:t>
            </a:r>
            <a:r>
              <a:rPr lang="en-US" sz="4400" dirty="0"/>
              <a:t> </a:t>
            </a:r>
            <a:r>
              <a:rPr lang="en-US" sz="4400" dirty="0" err="1"/>
              <a:t>wie</a:t>
            </a:r>
            <a:r>
              <a:rPr lang="en-US" sz="4400" dirty="0"/>
              <a:t> </a:t>
            </a:r>
            <a:r>
              <a:rPr lang="en-US" sz="4400" dirty="0" err="1"/>
              <a:t>weiche</a:t>
            </a:r>
            <a:r>
              <a:rPr lang="en-US" sz="4400" dirty="0"/>
              <a:t> </a:t>
            </a:r>
            <a:r>
              <a:rPr lang="en-US" sz="4400" dirty="0" err="1"/>
              <a:t>wollige</a:t>
            </a:r>
            <a:r>
              <a:rPr lang="en-US" sz="4400" dirty="0"/>
              <a:t> </a:t>
            </a:r>
            <a:r>
              <a:rPr lang="en-US" sz="4400" dirty="0" err="1"/>
              <a:t>Watte</a:t>
            </a:r>
            <a:r>
              <a:rPr lang="en-US" sz="4400" dirty="0"/>
              <a:t> </a:t>
            </a:r>
            <a:r>
              <a:rPr lang="en-US" sz="4400" dirty="0" err="1"/>
              <a:t>über</a:t>
            </a:r>
            <a:r>
              <a:rPr lang="en-US" sz="4400" dirty="0"/>
              <a:t> den </a:t>
            </a:r>
            <a:r>
              <a:rPr lang="en-US" sz="4400" dirty="0" err="1"/>
              <a:t>Waldrand</a:t>
            </a:r>
            <a:r>
              <a:rPr lang="en-US" sz="4400" dirty="0"/>
              <a:t> </a:t>
            </a:r>
            <a:r>
              <a:rPr lang="en-US" sz="4400" dirty="0" err="1"/>
              <a:t>hinweg</a:t>
            </a:r>
            <a:r>
              <a:rPr lang="en-US" sz="4400" dirty="0"/>
              <a:t>.</a:t>
            </a:r>
            <a:endParaRPr lang="fr-FR" sz="4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2771" y="2471057"/>
            <a:ext cx="981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Череп</a:t>
            </a:r>
            <a:r>
              <a:rPr lang="ru-RU" sz="4400" b="1" dirty="0"/>
              <a:t>а</a:t>
            </a:r>
            <a:r>
              <a:rPr lang="ru-RU" sz="4400" dirty="0"/>
              <a:t>ха, не скуч</a:t>
            </a:r>
            <a:r>
              <a:rPr lang="ru-RU" sz="4400" b="1" dirty="0"/>
              <a:t>а</a:t>
            </a:r>
            <a:r>
              <a:rPr lang="ru-RU" sz="4400" dirty="0"/>
              <a:t>я, час сид</a:t>
            </a:r>
            <a:r>
              <a:rPr lang="ru-RU" sz="4400" b="1" dirty="0"/>
              <a:t>и</a:t>
            </a:r>
            <a:r>
              <a:rPr lang="ru-RU" sz="4400" dirty="0"/>
              <a:t>т за ч</a:t>
            </a:r>
            <a:r>
              <a:rPr lang="ru-RU" sz="4400" b="1" dirty="0"/>
              <a:t>а</a:t>
            </a:r>
            <a:r>
              <a:rPr lang="ru-RU" sz="4400" dirty="0"/>
              <a:t>шкой ч</a:t>
            </a:r>
            <a:r>
              <a:rPr lang="ru-RU" sz="4400" b="1" dirty="0"/>
              <a:t>а</a:t>
            </a:r>
            <a:r>
              <a:rPr lang="ru-RU" sz="4400" dirty="0"/>
              <a:t>я.</a:t>
            </a:r>
            <a:endParaRPr lang="fr-FR" sz="4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 bwMode="auto">
          <a:xfrm>
            <a:off x="8078560" y="3494313"/>
            <a:ext cx="3600000" cy="3067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2527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3021" y="260648"/>
            <a:ext cx="10349147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5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ème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manche –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Virelangue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3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2771" y="2471057"/>
            <a:ext cx="98189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Карл у Кл</a:t>
            </a:r>
            <a:r>
              <a:rPr lang="ru-RU" sz="4400" b="1" dirty="0"/>
              <a:t>а</a:t>
            </a:r>
            <a:r>
              <a:rPr lang="ru-RU" sz="4400" dirty="0"/>
              <a:t>ры укр</a:t>
            </a:r>
            <a:r>
              <a:rPr lang="ru-RU" sz="4400" b="1" dirty="0"/>
              <a:t>а</a:t>
            </a:r>
            <a:r>
              <a:rPr lang="ru-RU" sz="4400" dirty="0"/>
              <a:t>л кор</a:t>
            </a:r>
            <a:r>
              <a:rPr lang="ru-RU" sz="4400" b="1" dirty="0"/>
              <a:t>а</a:t>
            </a:r>
            <a:r>
              <a:rPr lang="ru-RU" sz="4400" dirty="0"/>
              <a:t>ллы,</a:t>
            </a:r>
            <a:br>
              <a:rPr lang="ru-RU" sz="4400" dirty="0"/>
            </a:br>
            <a:r>
              <a:rPr lang="ru-RU" sz="4400" dirty="0"/>
              <a:t>Кл</a:t>
            </a:r>
            <a:r>
              <a:rPr lang="ru-RU" sz="4400" b="1" dirty="0"/>
              <a:t>а</a:t>
            </a:r>
            <a:r>
              <a:rPr lang="ru-RU" sz="4400" dirty="0"/>
              <a:t>ра у К</a:t>
            </a:r>
            <a:r>
              <a:rPr lang="ru-RU" sz="4400" b="1" dirty="0"/>
              <a:t>а</a:t>
            </a:r>
            <a:r>
              <a:rPr lang="ru-RU" sz="4400" dirty="0"/>
              <a:t>рла укр</a:t>
            </a:r>
            <a:r>
              <a:rPr lang="ru-RU" sz="4400" b="1" dirty="0"/>
              <a:t>а</a:t>
            </a:r>
            <a:r>
              <a:rPr lang="ru-RU" sz="4400" dirty="0"/>
              <a:t>ла кларн</a:t>
            </a:r>
            <a:r>
              <a:rPr lang="ru-RU" sz="4400" b="1" dirty="0"/>
              <a:t>е</a:t>
            </a:r>
            <a:r>
              <a:rPr lang="ru-RU" sz="4400" dirty="0"/>
              <a:t>т.</a:t>
            </a:r>
            <a:endParaRPr lang="fr-FR" sz="4400" dirty="0"/>
          </a:p>
          <a:p>
            <a:endParaRPr lang="fr-FR" dirty="0"/>
          </a:p>
        </p:txBody>
      </p:sp>
      <p:pic>
        <p:nvPicPr>
          <p:cNvPr id="7" name="Image 6" descr="Карл у Клары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07" y="272415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865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1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pic>
        <p:nvPicPr>
          <p:cNvPr id="2" name="Image 1" descr="gens dans magasin. Hommes et femmes achats à supermarché. les clients achat  des produits. épicerie magasin, vente au détail magasin avec consommateurs  vecteur illustration 21072427 Art vectoriel chez Vecteezy">
            <a:extLst>
              <a:ext uri="{FF2B5EF4-FFF2-40B4-BE49-F238E27FC236}">
                <a16:creationId xmlns:a16="http://schemas.microsoft.com/office/drawing/2014/main" id="{65DEFDD7-CEAF-540A-093D-EEC25A200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564904"/>
            <a:ext cx="4120019" cy="24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839B4B-C724-A89E-DB46-2201EBAC3133}"/>
              </a:ext>
            </a:extLst>
          </p:cNvPr>
          <p:cNvSpPr txBox="1"/>
          <p:nvPr/>
        </p:nvSpPr>
        <p:spPr>
          <a:xfrm>
            <a:off x="432544" y="2212357"/>
            <a:ext cx="61150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 про пок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пки! 	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как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про пок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пки?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пок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пки, про пок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пки, 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про пок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почки сво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	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817580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15480" y="241299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71" y="359229"/>
            <a:ext cx="546000" cy="864000"/>
          </a:xfrm>
          <a:prstGeom prst="rect">
            <a:avLst/>
          </a:prstGeom>
        </p:spPr>
      </p:pic>
      <p:pic>
        <p:nvPicPr>
          <p:cNvPr id="2" name="Image 1" descr="C:\Users\caguibetov\AppData\Local\Microsoft\Windows\INetCache\Content.MSO\34F67A72.tmp">
            <a:extLst>
              <a:ext uri="{FF2B5EF4-FFF2-40B4-BE49-F238E27FC236}">
                <a16:creationId xmlns:a16="http://schemas.microsoft.com/office/drawing/2014/main" id="{51BD8D97-9292-3AAE-617B-04576F821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08168" y="2276872"/>
            <a:ext cx="3320951" cy="33209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7A3750-23C6-6D33-794D-D1CE8EA74342}"/>
              </a:ext>
            </a:extLst>
          </p:cNvPr>
          <p:cNvSpPr txBox="1"/>
          <p:nvPr/>
        </p:nvSpPr>
        <p:spPr>
          <a:xfrm>
            <a:off x="762394" y="2120022"/>
            <a:ext cx="6115050" cy="363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зова в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 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Шла перегр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зка арб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зов. 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гроз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гряз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Арб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 развал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лся к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зов.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167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43472" y="83225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6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22725"/>
            <a:ext cx="546000" cy="864000"/>
          </a:xfrm>
          <a:prstGeom prst="rect">
            <a:avLst/>
          </a:prstGeom>
        </p:spPr>
      </p:pic>
      <p:pic>
        <p:nvPicPr>
          <p:cNvPr id="2" name="Image 1" descr="C:\Users\caguibetov\AppData\Local\Microsoft\Windows\INetCache\Content.MSO\BB260D9C.tmp">
            <a:extLst>
              <a:ext uri="{FF2B5EF4-FFF2-40B4-BE49-F238E27FC236}">
                <a16:creationId xmlns:a16="http://schemas.microsoft.com/office/drawing/2014/main" id="{AEEB74F3-0601-00CA-128D-89C0A4CAD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416427"/>
            <a:ext cx="4418662" cy="30728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2BC71C1-90AD-0247-3152-57CCF2015690}"/>
              </a:ext>
            </a:extLst>
          </p:cNvPr>
          <p:cNvSpPr txBox="1"/>
          <p:nvPr/>
        </p:nvSpPr>
        <p:spPr>
          <a:xfrm>
            <a:off x="426896" y="2582177"/>
            <a:ext cx="6115050" cy="2741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Шестн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дцать шли мыш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шесть нашл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грош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й, 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ши, что попл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ше, 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Шумл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ш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рят гр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ши.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4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73021" y="260648"/>
            <a:ext cx="10349147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2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583128-618D-4CBE-5BED-706C3E58D295}"/>
              </a:ext>
            </a:extLst>
          </p:cNvPr>
          <p:cNvSpPr txBox="1"/>
          <p:nvPr/>
        </p:nvSpPr>
        <p:spPr>
          <a:xfrm>
            <a:off x="551384" y="2060848"/>
            <a:ext cx="10873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Echte Dichter dichten leichter bei Licht. Auch freche Fechter fechten mitternachts nicht.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FC4247-E3B1-5BC1-9D7C-C3CA5FDA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3" y="3570812"/>
            <a:ext cx="3456384" cy="28026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363820" y="389466"/>
            <a:ext cx="10547443" cy="11806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5</a:t>
            </a:r>
            <a:r>
              <a:rPr lang="fr-FR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ème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/>
              </a:rPr>
              <a:t> manche – Virelangue 3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0968" y="94148"/>
            <a:ext cx="120285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6" descr="germany-652967_64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75353" y="389466"/>
            <a:ext cx="534459" cy="8466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C696F6-F854-5F7C-809E-CF5C59FF3512}"/>
              </a:ext>
            </a:extLst>
          </p:cNvPr>
          <p:cNvSpPr txBox="1"/>
          <p:nvPr/>
        </p:nvSpPr>
        <p:spPr>
          <a:xfrm>
            <a:off x="479376" y="2060848"/>
            <a:ext cx="108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Vier fünfmal vervierfacht macht mehr als fünf viermal verfünffacht.</a:t>
            </a: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8B2507-8D60-5698-9AC4-45B6016E1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741022"/>
            <a:ext cx="3727512" cy="37275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11065</Words>
  <Application>Microsoft Office PowerPoint</Application>
  <DocSecurity>0</DocSecurity>
  <PresentationFormat>Grand écran</PresentationFormat>
  <Paragraphs>917</Paragraphs>
  <Slides>74</Slides>
  <Notes>69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3" baseType="lpstr">
      <vt:lpstr>Arial</vt:lpstr>
      <vt:lpstr>Berlin Sans FB Demi</vt:lpstr>
      <vt:lpstr>Calibri</vt:lpstr>
      <vt:lpstr>Calibri Light</vt:lpstr>
      <vt:lpstr>Comic Sans MS</vt:lpstr>
      <vt:lpstr>Symbol</vt:lpstr>
      <vt:lpstr>Times New Roman</vt:lpstr>
      <vt:lpstr>Thème Office</vt:lpstr>
      <vt:lpstr>Image bitmap</vt:lpstr>
      <vt:lpstr>Concours de virelangues  en langues étrangères Session 2024 – Manches 4-5-6  </vt:lpstr>
      <vt:lpstr>Présentation PowerPoint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Virelangue supplémentaire</vt:lpstr>
      <vt:lpstr>5ème manche – Virelangue 1</vt:lpstr>
      <vt:lpstr>5ème manche – Virelangue 2</vt:lpstr>
      <vt:lpstr>5ème manche – Virelangue 3</vt:lpstr>
      <vt:lpstr>Virelangue supplémentaire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  <vt:lpstr>Présentation PowerPoint</vt:lpstr>
      <vt:lpstr>4ème manche – Virelangue 1</vt:lpstr>
      <vt:lpstr>4ème manche – Virelangue 2</vt:lpstr>
      <vt:lpstr>4ème manche – Virelangue 3</vt:lpstr>
      <vt:lpstr>5ème manche – Virelangue 1</vt:lpstr>
      <vt:lpstr>5ème manche – Virelangue 2</vt:lpstr>
      <vt:lpstr>5ème manche – Virelangue 3</vt:lpstr>
      <vt:lpstr>6ème manche – Virelangue 1</vt:lpstr>
      <vt:lpstr>6ème manche – Virelangue 2</vt:lpstr>
      <vt:lpstr>6ème manche – Virelangue 3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1ère manche – Virelangue 1</dc:title>
  <dc:creator>Bruno BOUCHARD</dc:creator>
  <cp:lastModifiedBy>Bruno BOUCHARD</cp:lastModifiedBy>
  <cp:revision>283</cp:revision>
  <cp:lastPrinted>2022-10-23T09:37:27Z</cp:lastPrinted>
  <dcterms:created xsi:type="dcterms:W3CDTF">2019-12-19T20:46:51Z</dcterms:created>
  <dcterms:modified xsi:type="dcterms:W3CDTF">2024-03-27T11:37:20Z</dcterms:modified>
  <dc:identifier/>
  <dc:language/>
  <cp:version/>
</cp:coreProperties>
</file>